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07" r:id="rId4"/>
  </p:sldMasterIdLst>
  <p:notesMasterIdLst>
    <p:notesMasterId r:id="rId35"/>
  </p:notesMasterIdLst>
  <p:handoutMasterIdLst>
    <p:handoutMasterId r:id="rId36"/>
  </p:handoutMasterIdLst>
  <p:sldIdLst>
    <p:sldId id="256" r:id="rId5"/>
    <p:sldId id="304" r:id="rId6"/>
    <p:sldId id="297" r:id="rId7"/>
    <p:sldId id="305" r:id="rId8"/>
    <p:sldId id="303" r:id="rId9"/>
    <p:sldId id="308" r:id="rId10"/>
    <p:sldId id="306" r:id="rId11"/>
    <p:sldId id="307" r:id="rId12"/>
    <p:sldId id="311" r:id="rId13"/>
    <p:sldId id="312" r:id="rId14"/>
    <p:sldId id="309" r:id="rId15"/>
    <p:sldId id="316" r:id="rId16"/>
    <p:sldId id="315" r:id="rId17"/>
    <p:sldId id="319" r:id="rId18"/>
    <p:sldId id="320" r:id="rId19"/>
    <p:sldId id="321" r:id="rId20"/>
    <p:sldId id="323" r:id="rId21"/>
    <p:sldId id="325" r:id="rId22"/>
    <p:sldId id="326" r:id="rId23"/>
    <p:sldId id="327" r:id="rId24"/>
    <p:sldId id="328" r:id="rId25"/>
    <p:sldId id="333" r:id="rId26"/>
    <p:sldId id="310" r:id="rId27"/>
    <p:sldId id="329" r:id="rId28"/>
    <p:sldId id="330" r:id="rId29"/>
    <p:sldId id="331" r:id="rId30"/>
    <p:sldId id="332" r:id="rId31"/>
    <p:sldId id="300" r:id="rId32"/>
    <p:sldId id="314" r:id="rId33"/>
    <p:sldId id="302" r:id="rId3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372"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6" rIns="93170" bIns="46586" numCol="1" anchor="t" anchorCtr="0" compatLnSpc="1">
            <a:prstTxWarp prst="textNoShape">
              <a:avLst/>
            </a:prstTxWarp>
          </a:bodyPr>
          <a:lstStyle>
            <a:lvl1pPr defTabSz="931567">
              <a:defRPr sz="1200">
                <a:latin typeface="Times New Roman" pitchFamily="18" charset="0"/>
                <a:ea typeface="+mn-ea"/>
              </a:defRPr>
            </a:lvl1pPr>
          </a:lstStyle>
          <a:p>
            <a:pPr>
              <a:defRPr/>
            </a:pPr>
            <a:endParaRPr lang="en-US" dirty="0"/>
          </a:p>
        </p:txBody>
      </p:sp>
      <p:sp>
        <p:nvSpPr>
          <p:cNvPr id="59395" name="Rectangle 3"/>
          <p:cNvSpPr>
            <a:spLocks noGrp="1" noChangeArrowheads="1"/>
          </p:cNvSpPr>
          <p:nvPr>
            <p:ph type="dt" sz="quarter" idx="1"/>
          </p:nvPr>
        </p:nvSpPr>
        <p:spPr bwMode="auto">
          <a:xfrm>
            <a:off x="3972029" y="0"/>
            <a:ext cx="3038371"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6" rIns="93170" bIns="46586" numCol="1" anchor="t" anchorCtr="0" compatLnSpc="1">
            <a:prstTxWarp prst="textNoShape">
              <a:avLst/>
            </a:prstTxWarp>
          </a:bodyPr>
          <a:lstStyle>
            <a:lvl1pPr algn="r" defTabSz="931567">
              <a:defRPr sz="1200">
                <a:latin typeface="Times New Roman" pitchFamily="18" charset="0"/>
                <a:ea typeface="+mn-ea"/>
              </a:defRPr>
            </a:lvl1pPr>
          </a:lstStyle>
          <a:p>
            <a:pPr>
              <a:defRPr/>
            </a:pPr>
            <a:endParaRPr lang="en-US" dirty="0"/>
          </a:p>
        </p:txBody>
      </p:sp>
      <p:sp>
        <p:nvSpPr>
          <p:cNvPr id="59396" name="Rectangle 4"/>
          <p:cNvSpPr>
            <a:spLocks noGrp="1" noChangeArrowheads="1"/>
          </p:cNvSpPr>
          <p:nvPr>
            <p:ph type="ftr" sz="quarter" idx="2"/>
          </p:nvPr>
        </p:nvSpPr>
        <p:spPr bwMode="auto">
          <a:xfrm>
            <a:off x="0" y="8831580"/>
            <a:ext cx="3038372"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6" rIns="93170" bIns="46586" numCol="1" anchor="b" anchorCtr="0" compatLnSpc="1">
            <a:prstTxWarp prst="textNoShape">
              <a:avLst/>
            </a:prstTxWarp>
          </a:bodyPr>
          <a:lstStyle>
            <a:lvl1pPr defTabSz="931567">
              <a:defRPr sz="1200">
                <a:latin typeface="Times New Roman" pitchFamily="18" charset="0"/>
                <a:ea typeface="+mn-ea"/>
              </a:defRPr>
            </a:lvl1pPr>
          </a:lstStyle>
          <a:p>
            <a:pPr>
              <a:defRPr/>
            </a:pPr>
            <a:endParaRPr lang="en-US" dirty="0"/>
          </a:p>
        </p:txBody>
      </p:sp>
      <p:sp>
        <p:nvSpPr>
          <p:cNvPr id="59397" name="Rectangle 5"/>
          <p:cNvSpPr>
            <a:spLocks noGrp="1" noChangeArrowheads="1"/>
          </p:cNvSpPr>
          <p:nvPr>
            <p:ph type="sldNum" sz="quarter" idx="3"/>
          </p:nvPr>
        </p:nvSpPr>
        <p:spPr bwMode="auto">
          <a:xfrm>
            <a:off x="3972029" y="8831580"/>
            <a:ext cx="3038371"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6" rIns="93170" bIns="46586" numCol="1" anchor="b" anchorCtr="0" compatLnSpc="1">
            <a:prstTxWarp prst="textNoShape">
              <a:avLst/>
            </a:prstTxWarp>
          </a:bodyPr>
          <a:lstStyle>
            <a:lvl1pPr algn="r" defTabSz="931567">
              <a:defRPr sz="1200">
                <a:latin typeface="Times New Roman" panose="02020603050405020304" pitchFamily="18" charset="0"/>
              </a:defRPr>
            </a:lvl1pPr>
          </a:lstStyle>
          <a:p>
            <a:fld id="{F5795B61-5099-4B47-A0AC-D12608293BA0}" type="slidenum">
              <a:rPr lang="en-US"/>
              <a:pPr/>
              <a:t>‹#›</a:t>
            </a:fld>
            <a:endParaRPr lang="en-US" dirty="0"/>
          </a:p>
        </p:txBody>
      </p:sp>
    </p:spTree>
    <p:extLst>
      <p:ext uri="{BB962C8B-B14F-4D97-AF65-F5344CB8AC3E}">
        <p14:creationId xmlns:p14="http://schemas.microsoft.com/office/powerpoint/2010/main" val="3079515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1026"/>
          <p:cNvSpPr>
            <a:spLocks noGrp="1" noChangeArrowheads="1"/>
          </p:cNvSpPr>
          <p:nvPr>
            <p:ph type="hdr" sz="quarter"/>
          </p:nvPr>
        </p:nvSpPr>
        <p:spPr bwMode="auto">
          <a:xfrm>
            <a:off x="0" y="0"/>
            <a:ext cx="3054304" cy="45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defTabSz="915643">
              <a:defRPr sz="1200">
                <a:latin typeface="Times New Roman" pitchFamily="18" charset="0"/>
                <a:ea typeface="+mn-ea"/>
              </a:defRPr>
            </a:lvl1pPr>
          </a:lstStyle>
          <a:p>
            <a:pPr>
              <a:defRPr/>
            </a:pPr>
            <a:endParaRPr lang="en-US" dirty="0"/>
          </a:p>
        </p:txBody>
      </p:sp>
      <p:sp>
        <p:nvSpPr>
          <p:cNvPr id="62467" name="Rectangle 1027"/>
          <p:cNvSpPr>
            <a:spLocks noGrp="1" noChangeArrowheads="1"/>
          </p:cNvSpPr>
          <p:nvPr>
            <p:ph type="dt" idx="1"/>
          </p:nvPr>
        </p:nvSpPr>
        <p:spPr bwMode="auto">
          <a:xfrm>
            <a:off x="3968844" y="0"/>
            <a:ext cx="3054303" cy="45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defTabSz="915643">
              <a:defRPr sz="1200">
                <a:latin typeface="Times New Roman" pitchFamily="18" charset="0"/>
                <a:ea typeface="+mn-ea"/>
              </a:defRPr>
            </a:lvl1pPr>
          </a:lstStyle>
          <a:p>
            <a:pPr>
              <a:defRPr/>
            </a:pPr>
            <a:endParaRPr lang="en-US" dirty="0"/>
          </a:p>
        </p:txBody>
      </p:sp>
      <p:sp>
        <p:nvSpPr>
          <p:cNvPr id="20484" name="Rectangle 1028"/>
          <p:cNvSpPr>
            <a:spLocks noGrp="1" noRot="1" noChangeAspect="1" noChangeArrowheads="1" noTextEdit="1"/>
          </p:cNvSpPr>
          <p:nvPr>
            <p:ph type="sldImg" idx="2"/>
          </p:nvPr>
        </p:nvSpPr>
        <p:spPr bwMode="auto">
          <a:xfrm>
            <a:off x="1171575" y="685800"/>
            <a:ext cx="4679950" cy="35099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1029"/>
          <p:cNvSpPr>
            <a:spLocks noGrp="1" noChangeArrowheads="1"/>
          </p:cNvSpPr>
          <p:nvPr>
            <p:ph type="body" sz="quarter" idx="3"/>
          </p:nvPr>
        </p:nvSpPr>
        <p:spPr bwMode="auto">
          <a:xfrm>
            <a:off x="916133" y="4425341"/>
            <a:ext cx="5190883" cy="419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1030"/>
          <p:cNvSpPr>
            <a:spLocks noGrp="1" noChangeArrowheads="1"/>
          </p:cNvSpPr>
          <p:nvPr>
            <p:ph type="ftr" sz="quarter" idx="4"/>
          </p:nvPr>
        </p:nvSpPr>
        <p:spPr bwMode="auto">
          <a:xfrm>
            <a:off x="0" y="8850682"/>
            <a:ext cx="3054304" cy="45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defTabSz="915643">
              <a:defRPr sz="1200">
                <a:latin typeface="Times New Roman" pitchFamily="18" charset="0"/>
                <a:ea typeface="+mn-ea"/>
              </a:defRPr>
            </a:lvl1pPr>
          </a:lstStyle>
          <a:p>
            <a:pPr>
              <a:defRPr/>
            </a:pPr>
            <a:endParaRPr lang="en-US" dirty="0"/>
          </a:p>
        </p:txBody>
      </p:sp>
      <p:sp>
        <p:nvSpPr>
          <p:cNvPr id="62471" name="Rectangle 1031"/>
          <p:cNvSpPr>
            <a:spLocks noGrp="1" noChangeArrowheads="1"/>
          </p:cNvSpPr>
          <p:nvPr>
            <p:ph type="sldNum" sz="quarter" idx="5"/>
          </p:nvPr>
        </p:nvSpPr>
        <p:spPr bwMode="auto">
          <a:xfrm>
            <a:off x="3968844" y="8850682"/>
            <a:ext cx="3054303" cy="45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defTabSz="915643">
              <a:defRPr sz="1200">
                <a:latin typeface="Times New Roman" panose="02020603050405020304" pitchFamily="18" charset="0"/>
              </a:defRPr>
            </a:lvl1pPr>
          </a:lstStyle>
          <a:p>
            <a:fld id="{BCF55876-C701-4F70-A2B7-2DDAB1F3E8F1}" type="slidenum">
              <a:rPr lang="en-US"/>
              <a:pPr/>
              <a:t>‹#›</a:t>
            </a:fld>
            <a:endParaRPr lang="en-US" dirty="0"/>
          </a:p>
        </p:txBody>
      </p:sp>
    </p:spTree>
    <p:extLst>
      <p:ext uri="{BB962C8B-B14F-4D97-AF65-F5344CB8AC3E}">
        <p14:creationId xmlns:p14="http://schemas.microsoft.com/office/powerpoint/2010/main" val="1879887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p:spPr>
        <p:txBody>
          <a:bodyPr/>
          <a:lstStyle>
            <a:lvl1pPr defTabSz="915643" eaLnBrk="0" hangingPunct="0">
              <a:defRPr sz="2400">
                <a:solidFill>
                  <a:schemeClr val="tx1"/>
                </a:solidFill>
                <a:latin typeface="Arial" panose="020B0604020202020204" pitchFamily="34" charset="0"/>
                <a:ea typeface="MS PGothic" panose="020B0600070205080204" pitchFamily="34" charset="-128"/>
              </a:defRPr>
            </a:lvl1pPr>
            <a:lvl2pPr marL="745253" indent="-286636" defTabSz="915643" eaLnBrk="0" hangingPunct="0">
              <a:defRPr sz="2400">
                <a:solidFill>
                  <a:schemeClr val="tx1"/>
                </a:solidFill>
                <a:latin typeface="Arial" panose="020B0604020202020204" pitchFamily="34" charset="0"/>
                <a:ea typeface="MS PGothic" panose="020B0600070205080204" pitchFamily="34" charset="-128"/>
              </a:defRPr>
            </a:lvl2pPr>
            <a:lvl3pPr marL="1146543" indent="-229309" defTabSz="915643" eaLnBrk="0" hangingPunct="0">
              <a:defRPr sz="2400">
                <a:solidFill>
                  <a:schemeClr val="tx1"/>
                </a:solidFill>
                <a:latin typeface="Arial" panose="020B0604020202020204" pitchFamily="34" charset="0"/>
                <a:ea typeface="MS PGothic" panose="020B0600070205080204" pitchFamily="34" charset="-128"/>
              </a:defRPr>
            </a:lvl3pPr>
            <a:lvl4pPr marL="1605161" indent="-229309" defTabSz="915643" eaLnBrk="0" hangingPunct="0">
              <a:defRPr sz="2400">
                <a:solidFill>
                  <a:schemeClr val="tx1"/>
                </a:solidFill>
                <a:latin typeface="Arial" panose="020B0604020202020204" pitchFamily="34" charset="0"/>
                <a:ea typeface="MS PGothic" panose="020B0600070205080204" pitchFamily="34" charset="-128"/>
              </a:defRPr>
            </a:lvl4pPr>
            <a:lvl5pPr marL="2063778" indent="-229309" defTabSz="915643" eaLnBrk="0" hangingPunct="0">
              <a:defRPr sz="2400">
                <a:solidFill>
                  <a:schemeClr val="tx1"/>
                </a:solidFill>
                <a:latin typeface="Arial" panose="020B0604020202020204" pitchFamily="34" charset="0"/>
                <a:ea typeface="MS PGothic" panose="020B0600070205080204" pitchFamily="34" charset="-128"/>
              </a:defRPr>
            </a:lvl5pPr>
            <a:lvl6pPr marL="2522395" indent="-229309" defTabSz="9156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81013" indent="-229309" defTabSz="9156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9630" indent="-229309" defTabSz="9156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98247" indent="-229309" defTabSz="9156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E39B2D1-6DDB-4442-A343-E5CC7ED59395}" type="slidenum">
              <a:rPr lang="en-US" altLang="en-US" sz="1200">
                <a:latin typeface="Times New Roman" panose="02020603050405020304" pitchFamily="18" charset="0"/>
              </a:rPr>
              <a:pPr eaLnBrk="1" hangingPunct="1"/>
              <a:t>0</a:t>
            </a:fld>
            <a:endParaRPr lang="en-US" altLang="en-US" sz="1200" dirty="0">
              <a:latin typeface="Times New Roman" panose="02020603050405020304" pitchFamily="18" charset="0"/>
            </a:endParaRPr>
          </a:p>
        </p:txBody>
      </p:sp>
      <p:sp>
        <p:nvSpPr>
          <p:cNvPr id="21506" name="Rectangle 1026"/>
          <p:cNvSpPr>
            <a:spLocks noGrp="1" noRot="1" noChangeAspect="1" noChangeArrowheads="1" noTextEdit="1"/>
          </p:cNvSpPr>
          <p:nvPr>
            <p:ph type="sldImg"/>
          </p:nvPr>
        </p:nvSpPr>
        <p:spPr>
          <a:ln/>
        </p:spPr>
      </p:sp>
      <p:sp>
        <p:nvSpPr>
          <p:cNvPr id="21507" name="Rectangle 1027"/>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428127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a:noFill/>
        </p:spPr>
        <p:txBody>
          <a:bodyPr/>
          <a:lstStyle>
            <a:lvl1pPr defTabSz="915643" eaLnBrk="0" hangingPunct="0">
              <a:defRPr sz="2400">
                <a:solidFill>
                  <a:schemeClr val="tx1"/>
                </a:solidFill>
                <a:latin typeface="Arial" panose="020B0604020202020204" pitchFamily="34" charset="0"/>
                <a:ea typeface="MS PGothic" panose="020B0600070205080204" pitchFamily="34" charset="-128"/>
              </a:defRPr>
            </a:lvl1pPr>
            <a:lvl2pPr marL="745253" indent="-286636" defTabSz="915643" eaLnBrk="0" hangingPunct="0">
              <a:defRPr sz="2400">
                <a:solidFill>
                  <a:schemeClr val="tx1"/>
                </a:solidFill>
                <a:latin typeface="Arial" panose="020B0604020202020204" pitchFamily="34" charset="0"/>
                <a:ea typeface="MS PGothic" panose="020B0600070205080204" pitchFamily="34" charset="-128"/>
              </a:defRPr>
            </a:lvl2pPr>
            <a:lvl3pPr marL="1146543" indent="-229309" defTabSz="915643" eaLnBrk="0" hangingPunct="0">
              <a:defRPr sz="2400">
                <a:solidFill>
                  <a:schemeClr val="tx1"/>
                </a:solidFill>
                <a:latin typeface="Arial" panose="020B0604020202020204" pitchFamily="34" charset="0"/>
                <a:ea typeface="MS PGothic" panose="020B0600070205080204" pitchFamily="34" charset="-128"/>
              </a:defRPr>
            </a:lvl3pPr>
            <a:lvl4pPr marL="1605161" indent="-229309" defTabSz="915643" eaLnBrk="0" hangingPunct="0">
              <a:defRPr sz="2400">
                <a:solidFill>
                  <a:schemeClr val="tx1"/>
                </a:solidFill>
                <a:latin typeface="Arial" panose="020B0604020202020204" pitchFamily="34" charset="0"/>
                <a:ea typeface="MS PGothic" panose="020B0600070205080204" pitchFamily="34" charset="-128"/>
              </a:defRPr>
            </a:lvl4pPr>
            <a:lvl5pPr marL="2063778" indent="-229309" defTabSz="915643" eaLnBrk="0" hangingPunct="0">
              <a:defRPr sz="2400">
                <a:solidFill>
                  <a:schemeClr val="tx1"/>
                </a:solidFill>
                <a:latin typeface="Arial" panose="020B0604020202020204" pitchFamily="34" charset="0"/>
                <a:ea typeface="MS PGothic" panose="020B0600070205080204" pitchFamily="34" charset="-128"/>
              </a:defRPr>
            </a:lvl5pPr>
            <a:lvl6pPr marL="2522395" indent="-229309" defTabSz="9156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81013" indent="-229309" defTabSz="9156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9630" indent="-229309" defTabSz="9156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98247" indent="-229309" defTabSz="9156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294BE4A-C795-4862-9E61-AF21A911A104}" type="slidenum">
              <a:rPr lang="en-US" altLang="en-US" sz="1200">
                <a:latin typeface="Times New Roman" panose="02020603050405020304" pitchFamily="18" charset="0"/>
              </a:rPr>
              <a:pPr eaLnBrk="1" hangingPunct="1"/>
              <a:t>2</a:t>
            </a:fld>
            <a:endParaRPr lang="en-US" altLang="en-US" sz="1200" dirty="0">
              <a:latin typeface="Times New Roman" panose="02020603050405020304"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3760899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55876-C701-4F70-A2B7-2DDAB1F3E8F1}" type="slidenum">
              <a:rPr lang="en-US" smtClean="0"/>
              <a:pPr/>
              <a:t>5</a:t>
            </a:fld>
            <a:endParaRPr lang="en-US" dirty="0"/>
          </a:p>
        </p:txBody>
      </p:sp>
    </p:spTree>
    <p:extLst>
      <p:ext uri="{BB962C8B-B14F-4D97-AF65-F5344CB8AC3E}">
        <p14:creationId xmlns:p14="http://schemas.microsoft.com/office/powerpoint/2010/main" val="57992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55876-C701-4F70-A2B7-2DDAB1F3E8F1}" type="slidenum">
              <a:rPr lang="en-US" smtClean="0"/>
              <a:pPr/>
              <a:t>7</a:t>
            </a:fld>
            <a:endParaRPr lang="en-US" dirty="0"/>
          </a:p>
        </p:txBody>
      </p:sp>
    </p:spTree>
    <p:extLst>
      <p:ext uri="{BB962C8B-B14F-4D97-AF65-F5344CB8AC3E}">
        <p14:creationId xmlns:p14="http://schemas.microsoft.com/office/powerpoint/2010/main" val="253308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936D7-E613-45F4-8AAC-3AB2CAE84E34}" type="slidenum">
              <a:rPr lang="en-US" smtClean="0"/>
              <a:t>15</a:t>
            </a:fld>
            <a:endParaRPr lang="en-US" dirty="0"/>
          </a:p>
        </p:txBody>
      </p:sp>
    </p:spTree>
    <p:extLst>
      <p:ext uri="{BB962C8B-B14F-4D97-AF65-F5344CB8AC3E}">
        <p14:creationId xmlns:p14="http://schemas.microsoft.com/office/powerpoint/2010/main" val="272603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8671A11F-0EDD-435C-A871-6B53902C257F}" type="slidenum">
              <a:rPr lang="en-US">
                <a:latin typeface="Times New Roman" panose="02020603050405020304" pitchFamily="18" charset="0"/>
              </a:rPr>
              <a:pPr/>
              <a:t>29</a:t>
            </a:fld>
            <a:endParaRPr lang="en-US" dirty="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779191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a typeface="+mn-ea"/>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2C4F8B13-1410-4A44-9AB7-A4FBA94D8043}" type="slidenum">
              <a:rPr lang="en-US"/>
              <a:pPr/>
              <a:t>‹#›</a:t>
            </a:fld>
            <a:endParaRPr lang="en-US" dirty="0"/>
          </a:p>
        </p:txBody>
      </p:sp>
    </p:spTree>
    <p:extLst>
      <p:ext uri="{BB962C8B-B14F-4D97-AF65-F5344CB8AC3E}">
        <p14:creationId xmlns:p14="http://schemas.microsoft.com/office/powerpoint/2010/main" val="12099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fld id="{32696DAB-BB3E-422E-82B8-48A302A28AC2}" type="slidenum">
              <a:rPr lang="en-US"/>
              <a:pPr/>
              <a:t>‹#›</a:t>
            </a:fld>
            <a:endParaRPr lang="en-US" dirty="0"/>
          </a:p>
        </p:txBody>
      </p:sp>
    </p:spTree>
    <p:extLst>
      <p:ext uri="{BB962C8B-B14F-4D97-AF65-F5344CB8AC3E}">
        <p14:creationId xmlns:p14="http://schemas.microsoft.com/office/powerpoint/2010/main" val="101759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fld id="{4AA50BAD-D540-4E3C-9464-86CACC746E11}" type="slidenum">
              <a:rPr lang="en-US"/>
              <a:pPr/>
              <a:t>‹#›</a:t>
            </a:fld>
            <a:endParaRPr lang="en-US" dirty="0"/>
          </a:p>
        </p:txBody>
      </p:sp>
    </p:spTree>
    <p:extLst>
      <p:ext uri="{BB962C8B-B14F-4D97-AF65-F5344CB8AC3E}">
        <p14:creationId xmlns:p14="http://schemas.microsoft.com/office/powerpoint/2010/main" val="1529094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fld id="{F2B2938A-B73A-4E33-9BEA-4C96A2015D37}" type="slidenum">
              <a:rPr lang="en-US"/>
              <a:pPr/>
              <a:t>‹#›</a:t>
            </a:fld>
            <a:endParaRPr lang="en-US" dirty="0"/>
          </a:p>
        </p:txBody>
      </p:sp>
    </p:spTree>
    <p:extLst>
      <p:ext uri="{BB962C8B-B14F-4D97-AF65-F5344CB8AC3E}">
        <p14:creationId xmlns:p14="http://schemas.microsoft.com/office/powerpoint/2010/main" val="339782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fld id="{E241485A-78B5-4232-A866-21E11D431E99}" type="slidenum">
              <a:rPr lang="en-US"/>
              <a:pPr/>
              <a:t>‹#›</a:t>
            </a:fld>
            <a:endParaRPr lang="en-US" dirty="0"/>
          </a:p>
        </p:txBody>
      </p:sp>
    </p:spTree>
    <p:extLst>
      <p:ext uri="{BB962C8B-B14F-4D97-AF65-F5344CB8AC3E}">
        <p14:creationId xmlns:p14="http://schemas.microsoft.com/office/powerpoint/2010/main" val="292681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sz="1800" dirty="0">
              <a:solidFill>
                <a:schemeClr val="lt1"/>
              </a:solidFill>
              <a:latin typeface="+mn-lt"/>
              <a:ea typeface="+mn-ea"/>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sz="1800" dirty="0">
              <a:solidFill>
                <a:schemeClr val="lt1"/>
              </a:solidFill>
              <a:latin typeface="+mn-lt"/>
              <a:ea typeface="+mn-ea"/>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D92C78FC-2843-49EB-AEE1-0660A3F00738}" type="slidenum">
              <a:rPr lang="en-US"/>
              <a:pPr/>
              <a:t>‹#›</a:t>
            </a:fld>
            <a:endParaRPr lang="en-US" dirty="0"/>
          </a:p>
        </p:txBody>
      </p:sp>
    </p:spTree>
    <p:extLst>
      <p:ext uri="{BB962C8B-B14F-4D97-AF65-F5344CB8AC3E}">
        <p14:creationId xmlns:p14="http://schemas.microsoft.com/office/powerpoint/2010/main" val="52654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fld id="{0B4731D1-C505-4B1B-BFF8-41717BFEE23D}" type="slidenum">
              <a:rPr lang="en-US"/>
              <a:pPr/>
              <a:t>‹#›</a:t>
            </a:fld>
            <a:endParaRPr lang="en-US" dirty="0"/>
          </a:p>
        </p:txBody>
      </p:sp>
    </p:spTree>
    <p:extLst>
      <p:ext uri="{BB962C8B-B14F-4D97-AF65-F5344CB8AC3E}">
        <p14:creationId xmlns:p14="http://schemas.microsoft.com/office/powerpoint/2010/main" val="305316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fld id="{117525FE-5C13-4357-9704-37E3F330AF1D}" type="slidenum">
              <a:rPr lang="en-US"/>
              <a:pPr/>
              <a:t>‹#›</a:t>
            </a:fld>
            <a:endParaRPr lang="en-US" dirty="0"/>
          </a:p>
        </p:txBody>
      </p:sp>
    </p:spTree>
    <p:extLst>
      <p:ext uri="{BB962C8B-B14F-4D97-AF65-F5344CB8AC3E}">
        <p14:creationId xmlns:p14="http://schemas.microsoft.com/office/powerpoint/2010/main" val="146843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fld id="{EC4B7843-BEB1-43BF-95B7-49544FA7951C}" type="slidenum">
              <a:rPr lang="en-US"/>
              <a:pPr/>
              <a:t>‹#›</a:t>
            </a:fld>
            <a:endParaRPr lang="en-US" dirty="0"/>
          </a:p>
        </p:txBody>
      </p:sp>
    </p:spTree>
    <p:extLst>
      <p:ext uri="{BB962C8B-B14F-4D97-AF65-F5344CB8AC3E}">
        <p14:creationId xmlns:p14="http://schemas.microsoft.com/office/powerpoint/2010/main" val="237937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fld id="{49EAE9DF-617A-480D-A46F-6D8958C9B43F}" type="slidenum">
              <a:rPr lang="en-US"/>
              <a:pPr/>
              <a:t>‹#›</a:t>
            </a:fld>
            <a:endParaRPr lang="en-US" dirty="0"/>
          </a:p>
        </p:txBody>
      </p:sp>
    </p:spTree>
    <p:extLst>
      <p:ext uri="{BB962C8B-B14F-4D97-AF65-F5344CB8AC3E}">
        <p14:creationId xmlns:p14="http://schemas.microsoft.com/office/powerpoint/2010/main" val="226402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EDCFD5DF-D7FB-44A6-A520-AB79BE3EB888}" type="slidenum">
              <a:rPr lang="en-US"/>
              <a:pPr/>
              <a:t>‹#›</a:t>
            </a:fld>
            <a:endParaRPr lang="en-US" dirty="0"/>
          </a:p>
        </p:txBody>
      </p:sp>
    </p:spTree>
    <p:extLst>
      <p:ext uri="{BB962C8B-B14F-4D97-AF65-F5344CB8AC3E}">
        <p14:creationId xmlns:p14="http://schemas.microsoft.com/office/powerpoint/2010/main" val="86020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a typeface="+mn-ea"/>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sz="1800" dirty="0">
              <a:solidFill>
                <a:schemeClr val="lt1"/>
              </a:solidFill>
              <a:latin typeface="+mn-lt"/>
              <a:ea typeface="+mn-ea"/>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sz="1800" dirty="0">
              <a:solidFill>
                <a:schemeClr val="lt1"/>
              </a:solidFill>
              <a:latin typeface="+mn-lt"/>
              <a:ea typeface="+mn-ea"/>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lvl1pPr>
          </a:lstStyle>
          <a:p>
            <a:fld id="{0B955683-A728-49DA-8136-25A0B157B913}" type="slidenum">
              <a:rPr lang="en-US"/>
              <a:pPr/>
              <a:t>‹#›</a:t>
            </a:fld>
            <a:endParaRPr lang="en-US" dirty="0"/>
          </a:p>
        </p:txBody>
      </p:sp>
    </p:spTree>
    <p:extLst>
      <p:ext uri="{BB962C8B-B14F-4D97-AF65-F5344CB8AC3E}">
        <p14:creationId xmlns:p14="http://schemas.microsoft.com/office/powerpoint/2010/main" val="54016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a typeface="+mn-ea"/>
            </a:endParaRPr>
          </a:p>
        </p:txBody>
      </p:sp>
      <p:sp>
        <p:nvSpPr>
          <p:cNvPr id="2051"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ea typeface="+mn-ea"/>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ea typeface="+mn-ea"/>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347EF32E-60FC-4F3E-BE3B-E51E1365785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907" r:id="rId1"/>
    <p:sldLayoutId id="2147483900" r:id="rId2"/>
    <p:sldLayoutId id="2147483908" r:id="rId3"/>
    <p:sldLayoutId id="2147483901" r:id="rId4"/>
    <p:sldLayoutId id="2147483909" r:id="rId5"/>
    <p:sldLayoutId id="2147483902" r:id="rId6"/>
    <p:sldLayoutId id="2147483903" r:id="rId7"/>
    <p:sldLayoutId id="2147483910" r:id="rId8"/>
    <p:sldLayoutId id="2147483911" r:id="rId9"/>
    <p:sldLayoutId id="2147483904" r:id="rId10"/>
    <p:sldLayoutId id="2147483905" r:id="rId11"/>
    <p:sldLayoutId id="2147483906" r:id="rId12"/>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anose="020B0600070205080204" pitchFamily="34" charset="-128"/>
          <a:cs typeface="+mj-cs"/>
        </a:defRPr>
      </a:lvl1pPr>
      <a:lvl2pPr algn="l" rtl="0" eaLnBrk="0" fontAlgn="base" hangingPunct="0">
        <a:spcBef>
          <a:spcPct val="0"/>
        </a:spcBef>
        <a:spcAft>
          <a:spcPct val="0"/>
        </a:spcAft>
        <a:defRPr sz="4100" b="1">
          <a:solidFill>
            <a:schemeClr val="tx2"/>
          </a:solidFill>
          <a:latin typeface="Lucida Sans Unicode" pitchFamily="34" charset="0"/>
          <a:ea typeface="MS PGothic" panose="020B0600070205080204" pitchFamily="34" charset="-128"/>
        </a:defRPr>
      </a:lvl2pPr>
      <a:lvl3pPr algn="l" rtl="0" eaLnBrk="0" fontAlgn="base" hangingPunct="0">
        <a:spcBef>
          <a:spcPct val="0"/>
        </a:spcBef>
        <a:spcAft>
          <a:spcPct val="0"/>
        </a:spcAft>
        <a:defRPr sz="4100" b="1">
          <a:solidFill>
            <a:schemeClr val="tx2"/>
          </a:solidFill>
          <a:latin typeface="Lucida Sans Unicode" pitchFamily="34" charset="0"/>
          <a:ea typeface="MS PGothic" panose="020B0600070205080204" pitchFamily="34" charset="-128"/>
        </a:defRPr>
      </a:lvl3pPr>
      <a:lvl4pPr algn="l" rtl="0" eaLnBrk="0" fontAlgn="base" hangingPunct="0">
        <a:spcBef>
          <a:spcPct val="0"/>
        </a:spcBef>
        <a:spcAft>
          <a:spcPct val="0"/>
        </a:spcAft>
        <a:defRPr sz="4100" b="1">
          <a:solidFill>
            <a:schemeClr val="tx2"/>
          </a:solidFill>
          <a:latin typeface="Lucida Sans Unicode" pitchFamily="34" charset="0"/>
          <a:ea typeface="MS PGothic" panose="020B0600070205080204" pitchFamily="34" charset="-128"/>
        </a:defRPr>
      </a:lvl4pPr>
      <a:lvl5pPr algn="l" rtl="0" eaLnBrk="0" fontAlgn="base" hangingPunct="0">
        <a:spcBef>
          <a:spcPct val="0"/>
        </a:spcBef>
        <a:spcAft>
          <a:spcPct val="0"/>
        </a:spcAft>
        <a:defRPr sz="4100" b="1">
          <a:solidFill>
            <a:schemeClr val="tx2"/>
          </a:solidFill>
          <a:latin typeface="Lucida Sans Unicode" pitchFamily="34" charset="0"/>
          <a:ea typeface="MS PGothic" panose="020B0600070205080204" pitchFamily="34" charset="-128"/>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S PGothic" panose="020B0600070205080204" pitchFamily="34" charset="-128"/>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S PGothic" panose="020B0600070205080204"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S PGothic" panose="020B0600070205080204" pitchFamily="34" charset="-128"/>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S PGothic" panose="020B0600070205080204" pitchFamily="34" charset="-128"/>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S PGothic" panose="020B0600070205080204"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Budget@gc.cuny.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838200" y="533400"/>
            <a:ext cx="7772400" cy="1676400"/>
          </a:xfrm>
        </p:spPr>
        <p:txBody>
          <a:bodyPr>
            <a:normAutofit/>
          </a:bodyPr>
          <a:lstStyle/>
          <a:p>
            <a:pPr algn="ctr" eaLnBrk="1" fontAlgn="auto" hangingPunct="1">
              <a:spcAft>
                <a:spcPts val="0"/>
              </a:spcAft>
              <a:defRPr/>
            </a:pPr>
            <a:r>
              <a:rPr lang="en-US" sz="4000" dirty="0" smtClean="0">
                <a:solidFill>
                  <a:schemeClr val="tx1">
                    <a:lumMod val="95000"/>
                    <a:lumOff val="5000"/>
                  </a:schemeClr>
                </a:solidFill>
                <a:latin typeface="Times New Roman" pitchFamily="18" charset="0"/>
                <a:ea typeface="+mj-ea"/>
                <a:cs typeface="Times New Roman" pitchFamily="18" charset="0"/>
              </a:rPr>
              <a:t>Medgar Evers College</a:t>
            </a:r>
            <a:r>
              <a:rPr lang="en-US" sz="1000" dirty="0" smtClean="0">
                <a:solidFill>
                  <a:schemeClr val="tx1">
                    <a:lumMod val="95000"/>
                    <a:lumOff val="5000"/>
                  </a:schemeClr>
                </a:solidFill>
                <a:latin typeface="Times New Roman" pitchFamily="18" charset="0"/>
                <a:ea typeface="+mj-ea"/>
                <a:cs typeface="Times New Roman" pitchFamily="18" charset="0"/>
              </a:rPr>
              <a:t/>
            </a:r>
            <a:br>
              <a:rPr lang="en-US" sz="1000" dirty="0" smtClean="0">
                <a:solidFill>
                  <a:schemeClr val="tx1">
                    <a:lumMod val="95000"/>
                    <a:lumOff val="5000"/>
                  </a:schemeClr>
                </a:solidFill>
                <a:latin typeface="Times New Roman" pitchFamily="18" charset="0"/>
                <a:ea typeface="+mj-ea"/>
                <a:cs typeface="Times New Roman" pitchFamily="18" charset="0"/>
              </a:rPr>
            </a:br>
            <a:r>
              <a:rPr lang="en-US" sz="1000" dirty="0" smtClean="0">
                <a:solidFill>
                  <a:schemeClr val="tx1">
                    <a:lumMod val="95000"/>
                    <a:lumOff val="5000"/>
                  </a:schemeClr>
                </a:solidFill>
                <a:latin typeface="Times New Roman" pitchFamily="18" charset="0"/>
                <a:ea typeface="+mj-ea"/>
                <a:cs typeface="Times New Roman" pitchFamily="18" charset="0"/>
              </a:rPr>
              <a:t/>
            </a:r>
            <a:br>
              <a:rPr lang="en-US" sz="1000" dirty="0" smtClean="0">
                <a:solidFill>
                  <a:schemeClr val="tx1">
                    <a:lumMod val="95000"/>
                    <a:lumOff val="5000"/>
                  </a:schemeClr>
                </a:solidFill>
                <a:latin typeface="Times New Roman" pitchFamily="18" charset="0"/>
                <a:ea typeface="+mj-ea"/>
                <a:cs typeface="Times New Roman" pitchFamily="18" charset="0"/>
              </a:rPr>
            </a:br>
            <a:r>
              <a:rPr lang="en-US" sz="2800" dirty="0" smtClean="0">
                <a:solidFill>
                  <a:schemeClr val="tx1">
                    <a:lumMod val="95000"/>
                    <a:lumOff val="5000"/>
                  </a:schemeClr>
                </a:solidFill>
                <a:latin typeface="Times New Roman" pitchFamily="18" charset="0"/>
                <a:ea typeface="+mj-ea"/>
                <a:cs typeface="Times New Roman" pitchFamily="18" charset="0"/>
              </a:rPr>
              <a:t>An Overview of the Operating Budget</a:t>
            </a:r>
          </a:p>
        </p:txBody>
      </p:sp>
      <p:graphicFrame>
        <p:nvGraphicFramePr>
          <p:cNvPr id="1026" name="Object 4"/>
          <p:cNvGraphicFramePr>
            <a:graphicFrameLocks noGrp="1" noChangeAspect="1"/>
          </p:cNvGraphicFramePr>
          <p:nvPr>
            <p:ph sz="half" idx="2"/>
            <p:extLst>
              <p:ext uri="{D42A27DB-BD31-4B8C-83A1-F6EECF244321}">
                <p14:modId xmlns:p14="http://schemas.microsoft.com/office/powerpoint/2010/main" val="1954012088"/>
              </p:ext>
            </p:extLst>
          </p:nvPr>
        </p:nvGraphicFramePr>
        <p:xfrm>
          <a:off x="4822031" y="2665413"/>
          <a:ext cx="1822450" cy="1373187"/>
        </p:xfrm>
        <a:graphic>
          <a:graphicData uri="http://schemas.openxmlformats.org/presentationml/2006/ole">
            <mc:AlternateContent xmlns:mc="http://schemas.openxmlformats.org/markup-compatibility/2006">
              <mc:Choice xmlns:v="urn:schemas-microsoft-com:vml" Requires="v">
                <p:oleObj spid="_x0000_s1106" name="Document" r:id="rId4" imgW="1818132" imgH="1894332" progId="Word.Document.8">
                  <p:embed/>
                </p:oleObj>
              </mc:Choice>
              <mc:Fallback>
                <p:oleObj name="Document" r:id="rId4" imgW="1818132" imgH="1894332" progId="Word.Documen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031" y="2665413"/>
                        <a:ext cx="1822450" cy="1373187"/>
                      </a:xfrm>
                      <a:prstGeom prst="rect">
                        <a:avLst/>
                      </a:prstGeom>
                      <a:noFill/>
                      <a:ln>
                        <a:noFill/>
                      </a:ln>
                      <a:effectLst/>
                    </p:spPr>
                  </p:pic>
                </p:oleObj>
              </mc:Fallback>
            </mc:AlternateContent>
          </a:graphicData>
        </a:graphic>
      </p:graphicFrame>
      <p:sp>
        <p:nvSpPr>
          <p:cNvPr id="1027" name="Footer Placeholder 5"/>
          <p:cNvSpPr>
            <a:spLocks noGrp="1"/>
          </p:cNvSpPr>
          <p:nvPr>
            <p:ph type="ftr" sz="quarter" idx="11"/>
          </p:nvPr>
        </p:nvSpPr>
        <p:spPr bwMode="auto">
          <a:xfrm>
            <a:off x="914400" y="4343400"/>
            <a:ext cx="7239000" cy="120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600" b="1" dirty="0" smtClean="0">
                <a:solidFill>
                  <a:schemeClr val="tx1">
                    <a:lumMod val="95000"/>
                    <a:lumOff val="5000"/>
                  </a:schemeClr>
                </a:solidFill>
                <a:latin typeface="Times New Roman" pitchFamily="18" charset="0"/>
                <a:cs typeface="Times New Roman" pitchFamily="18" charset="0"/>
              </a:rPr>
              <a:t>BUD 101 – Introduction to Budget</a:t>
            </a:r>
            <a:endParaRPr lang="en-US" altLang="en-US" sz="3600" b="1" dirty="0" smtClean="0"/>
          </a:p>
        </p:txBody>
      </p:sp>
      <p:pic>
        <p:nvPicPr>
          <p:cNvPr id="1031" name="Picture 7" descr="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627312"/>
            <a:ext cx="1819275"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8229600" cy="5105400"/>
          </a:xfrm>
        </p:spPr>
        <p:txBody>
          <a:bodyPr/>
          <a:lstStyle/>
          <a:p>
            <a:pPr marL="0" indent="0">
              <a:buNone/>
            </a:pPr>
            <a:r>
              <a:rPr lang="en-US" sz="2400" b="1" dirty="0">
                <a:latin typeface="Times New Roman" panose="02020603050405020304" pitchFamily="18" charset="0"/>
                <a:cs typeface="Times New Roman" panose="02020603050405020304" pitchFamily="18" charset="0"/>
              </a:rPr>
              <a:t>CUNYFIRST requires all OTPS transactions to be budgeted </a:t>
            </a:r>
            <a:r>
              <a:rPr lang="en-US" sz="2400" b="1" dirty="0" smtClean="0">
                <a:latin typeface="Times New Roman" panose="02020603050405020304" pitchFamily="18" charset="0"/>
                <a:cs typeface="Times New Roman" panose="02020603050405020304" pitchFamily="18" charset="0"/>
              </a:rPr>
              <a:t>into </a:t>
            </a:r>
            <a:r>
              <a:rPr lang="en-US" sz="2400" b="1" dirty="0">
                <a:latin typeface="Times New Roman" panose="02020603050405020304" pitchFamily="18" charset="0"/>
                <a:cs typeface="Times New Roman" panose="02020603050405020304" pitchFamily="18" charset="0"/>
              </a:rPr>
              <a:t>one of the </a:t>
            </a:r>
            <a:r>
              <a:rPr lang="en-US" sz="2400" b="1" dirty="0" smtClean="0">
                <a:latin typeface="Times New Roman" panose="02020603050405020304" pitchFamily="18" charset="0"/>
                <a:cs typeface="Times New Roman" panose="02020603050405020304" pitchFamily="18" charset="0"/>
              </a:rPr>
              <a:t>following six categories</a:t>
            </a:r>
            <a:r>
              <a:rPr lang="en-US" sz="2800" b="1" dirty="0"/>
              <a:t>. </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categories are as follows:</a:t>
            </a:r>
          </a:p>
          <a:p>
            <a:pPr marL="712788" lvl="1" indent="-457200">
              <a:buFont typeface="+mj-lt"/>
              <a:buAutoNum type="arabicParenR"/>
            </a:pPr>
            <a:r>
              <a:rPr lang="en-US" sz="2000" dirty="0" smtClean="0">
                <a:latin typeface="Times New Roman" panose="02020603050405020304" pitchFamily="18" charset="0"/>
                <a:cs typeface="Times New Roman" panose="02020603050405020304" pitchFamily="18" charset="0"/>
              </a:rPr>
              <a:t>80120  </a:t>
            </a:r>
            <a:r>
              <a:rPr lang="en-US" sz="2000" dirty="0">
                <a:latin typeface="Times New Roman" panose="02020603050405020304" pitchFamily="18" charset="0"/>
                <a:cs typeface="Times New Roman" panose="02020603050405020304" pitchFamily="18" charset="0"/>
              </a:rPr>
              <a:t>Supplies &amp; </a:t>
            </a:r>
            <a:r>
              <a:rPr lang="en-US" sz="2000" dirty="0" smtClean="0">
                <a:latin typeface="Times New Roman" panose="02020603050405020304" pitchFamily="18" charset="0"/>
                <a:cs typeface="Times New Roman" panose="02020603050405020304" pitchFamily="18" charset="0"/>
              </a:rPr>
              <a:t>Materials</a:t>
            </a:r>
          </a:p>
          <a:p>
            <a:pPr marL="712788" lvl="1" indent="-457200">
              <a:buFont typeface="+mj-lt"/>
              <a:buAutoNum type="arabicParenR"/>
            </a:pPr>
            <a:r>
              <a:rPr lang="en-US" sz="2000" dirty="0" smtClean="0">
                <a:latin typeface="Times New Roman" panose="02020603050405020304" pitchFamily="18" charset="0"/>
                <a:cs typeface="Times New Roman" panose="02020603050405020304" pitchFamily="18" charset="0"/>
              </a:rPr>
              <a:t>80121  </a:t>
            </a:r>
            <a:r>
              <a:rPr lang="en-US" sz="2000" dirty="0">
                <a:latin typeface="Times New Roman" panose="02020603050405020304" pitchFamily="18" charset="0"/>
                <a:cs typeface="Times New Roman" panose="02020603050405020304" pitchFamily="18" charset="0"/>
              </a:rPr>
              <a:t>Travel </a:t>
            </a:r>
            <a:endParaRPr lang="en-US" sz="2000" dirty="0" smtClean="0">
              <a:latin typeface="Times New Roman" panose="02020603050405020304" pitchFamily="18" charset="0"/>
              <a:cs typeface="Times New Roman" panose="02020603050405020304" pitchFamily="18" charset="0"/>
            </a:endParaRPr>
          </a:p>
          <a:p>
            <a:pPr marL="712788" lvl="1" indent="-457200">
              <a:buFont typeface="+mj-lt"/>
              <a:buAutoNum type="arabicParenR"/>
            </a:pPr>
            <a:r>
              <a:rPr lang="en-US" sz="2000" dirty="0" smtClean="0">
                <a:latin typeface="Times New Roman" panose="02020603050405020304" pitchFamily="18" charset="0"/>
                <a:cs typeface="Times New Roman" panose="02020603050405020304" pitchFamily="18" charset="0"/>
              </a:rPr>
              <a:t>80122  </a:t>
            </a:r>
            <a:r>
              <a:rPr lang="en-US" sz="2000" dirty="0">
                <a:latin typeface="Times New Roman" panose="02020603050405020304" pitchFamily="18" charset="0"/>
                <a:cs typeface="Times New Roman" panose="02020603050405020304" pitchFamily="18" charset="0"/>
              </a:rPr>
              <a:t>Contractual </a:t>
            </a:r>
            <a:r>
              <a:rPr lang="en-US" sz="2000" dirty="0" smtClean="0">
                <a:latin typeface="Times New Roman" panose="02020603050405020304" pitchFamily="18" charset="0"/>
                <a:cs typeface="Times New Roman" panose="02020603050405020304" pitchFamily="18" charset="0"/>
              </a:rPr>
              <a:t>Services</a:t>
            </a:r>
          </a:p>
          <a:p>
            <a:pPr marL="712788" lvl="1" indent="-457200">
              <a:buFont typeface="+mj-lt"/>
              <a:buAutoNum type="arabicParenR"/>
            </a:pPr>
            <a:r>
              <a:rPr lang="en-US" sz="2000" dirty="0" smtClean="0">
                <a:latin typeface="Times New Roman" panose="02020603050405020304" pitchFamily="18" charset="0"/>
                <a:cs typeface="Times New Roman" panose="02020603050405020304" pitchFamily="18" charset="0"/>
              </a:rPr>
              <a:t>80123  </a:t>
            </a:r>
            <a:r>
              <a:rPr lang="en-US" sz="2000" dirty="0">
                <a:latin typeface="Times New Roman" panose="02020603050405020304" pitchFamily="18" charset="0"/>
                <a:cs typeface="Times New Roman" panose="02020603050405020304" pitchFamily="18" charset="0"/>
              </a:rPr>
              <a:t>Equipment </a:t>
            </a:r>
            <a:r>
              <a:rPr lang="en-US" sz="2000" dirty="0" smtClean="0">
                <a:latin typeface="Times New Roman" panose="02020603050405020304" pitchFamily="18" charset="0"/>
                <a:cs typeface="Times New Roman" panose="02020603050405020304" pitchFamily="18" charset="0"/>
              </a:rPr>
              <a:t>Acquisition</a:t>
            </a:r>
          </a:p>
          <a:p>
            <a:pPr marL="712788" lvl="1" indent="-457200">
              <a:buFont typeface="+mj-lt"/>
              <a:buAutoNum type="arabicParenR"/>
            </a:pPr>
            <a:r>
              <a:rPr lang="en-US" sz="2000" dirty="0" smtClean="0">
                <a:latin typeface="Times New Roman" panose="02020603050405020304" pitchFamily="18" charset="0"/>
                <a:cs typeface="Times New Roman" panose="02020603050405020304" pitchFamily="18" charset="0"/>
              </a:rPr>
              <a:t>80124  </a:t>
            </a:r>
            <a:r>
              <a:rPr lang="en-US" sz="2000" dirty="0">
                <a:latin typeface="Times New Roman" panose="02020603050405020304" pitchFamily="18" charset="0"/>
                <a:cs typeface="Times New Roman" panose="02020603050405020304" pitchFamily="18" charset="0"/>
              </a:rPr>
              <a:t>Fringe Benefits (i.e. Honorariums, Merit </a:t>
            </a:r>
            <a:r>
              <a:rPr lang="en-US" sz="2000" dirty="0" smtClean="0">
                <a:latin typeface="Times New Roman" panose="02020603050405020304" pitchFamily="18" charset="0"/>
                <a:cs typeface="Times New Roman" panose="02020603050405020304" pitchFamily="18" charset="0"/>
              </a:rPr>
              <a:t>Award)</a:t>
            </a:r>
          </a:p>
          <a:p>
            <a:pPr marL="712788" lvl="1" indent="-457200">
              <a:buFont typeface="+mj-lt"/>
              <a:buAutoNum type="arabicParenR"/>
            </a:pPr>
            <a:r>
              <a:rPr lang="en-US" sz="2000" dirty="0" smtClean="0">
                <a:latin typeface="Times New Roman" panose="02020603050405020304" pitchFamily="18" charset="0"/>
                <a:cs typeface="Times New Roman" panose="02020603050405020304" pitchFamily="18" charset="0"/>
              </a:rPr>
              <a:t>80125  </a:t>
            </a:r>
            <a:r>
              <a:rPr lang="en-US" sz="2000" dirty="0">
                <a:latin typeface="Times New Roman" panose="02020603050405020304" pitchFamily="18" charset="0"/>
                <a:cs typeface="Times New Roman" panose="02020603050405020304" pitchFamily="18" charset="0"/>
              </a:rPr>
              <a:t>Indirect Costs</a:t>
            </a:r>
          </a:p>
          <a:p>
            <a:pPr marL="0" lvl="0" indent="0">
              <a:buNone/>
            </a:pPr>
            <a:endParaRPr lang="en-US" sz="2000" b="1"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Your purchase transaction will not be processed, </a:t>
            </a:r>
            <a:r>
              <a:rPr lang="en-US" sz="2000" dirty="0" smtClean="0">
                <a:latin typeface="Times New Roman" panose="02020603050405020304" pitchFamily="18" charset="0"/>
                <a:cs typeface="Times New Roman" panose="02020603050405020304" pitchFamily="18" charset="0"/>
              </a:rPr>
              <a:t>if there is insufficient </a:t>
            </a:r>
            <a:r>
              <a:rPr lang="en-US" sz="2000" dirty="0">
                <a:latin typeface="Times New Roman" panose="02020603050405020304" pitchFamily="18" charset="0"/>
                <a:cs typeface="Times New Roman" panose="02020603050405020304" pitchFamily="18" charset="0"/>
              </a:rPr>
              <a:t>budget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corresponding </a:t>
            </a:r>
            <a:r>
              <a:rPr lang="en-US" sz="2000" dirty="0" smtClean="0">
                <a:latin typeface="Times New Roman" panose="02020603050405020304" pitchFamily="18" charset="0"/>
                <a:cs typeface="Times New Roman" panose="02020603050405020304" pitchFamily="18" charset="0"/>
              </a:rPr>
              <a:t>category creating a </a:t>
            </a:r>
            <a:r>
              <a:rPr lang="en-US" sz="2000" b="1" dirty="0" smtClean="0">
                <a:latin typeface="Times New Roman" panose="02020603050405020304" pitchFamily="18" charset="0"/>
                <a:cs typeface="Times New Roman" panose="02020603050405020304" pitchFamily="18" charset="0"/>
              </a:rPr>
              <a:t>Budget Error</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609600" y="228600"/>
            <a:ext cx="7848600" cy="762000"/>
          </a:xfrm>
        </p:spPr>
        <p:txBody>
          <a:bodyPr>
            <a:normAutofit/>
          </a:bodyPr>
          <a:lstStyle/>
          <a:p>
            <a:pPr algn="ctr"/>
            <a:r>
              <a:rPr lang="en-US" dirty="0" smtClean="0"/>
              <a:t>OTPS – CUNYFirst Categories</a:t>
            </a:r>
            <a:endParaRPr lang="en-US"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9</a:t>
            </a:fld>
            <a:endParaRPr lang="en-US" dirty="0"/>
          </a:p>
        </p:txBody>
      </p:sp>
    </p:spTree>
    <p:extLst>
      <p:ext uri="{BB962C8B-B14F-4D97-AF65-F5344CB8AC3E}">
        <p14:creationId xmlns:p14="http://schemas.microsoft.com/office/powerpoint/2010/main" val="2105284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latin typeface="Times New Roman" panose="02020603050405020304" pitchFamily="18" charset="0"/>
                <a:cs typeface="Times New Roman" panose="02020603050405020304" pitchFamily="18" charset="0"/>
              </a:rPr>
              <a:t>July 1</a:t>
            </a:r>
            <a:r>
              <a:rPr lang="en-US" sz="2800" dirty="0" smtClean="0">
                <a:latin typeface="Times New Roman" panose="02020603050405020304" pitchFamily="18" charset="0"/>
                <a:cs typeface="Times New Roman" panose="02020603050405020304" pitchFamily="18" charset="0"/>
              </a:rPr>
              <a:t> – New Fiscal year begins</a:t>
            </a:r>
          </a:p>
          <a:p>
            <a:endParaRPr lang="en-US" sz="2800"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June 30 </a:t>
            </a:r>
            <a:r>
              <a:rPr lang="en-US" sz="2800" dirty="0" smtClean="0">
                <a:latin typeface="Times New Roman" panose="02020603050405020304" pitchFamily="18" charset="0"/>
                <a:cs typeface="Times New Roman" panose="02020603050405020304" pitchFamily="18" charset="0"/>
              </a:rPr>
              <a:t>– Fiscal year ends</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fiscal year is identified by the June 30 end date</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Operating Timeline</a:t>
            </a:r>
            <a:endParaRPr lang="en-US"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10</a:t>
            </a:fld>
            <a:endParaRPr lang="en-US" dirty="0"/>
          </a:p>
        </p:txBody>
      </p:sp>
    </p:spTree>
    <p:extLst>
      <p:ext uri="{BB962C8B-B14F-4D97-AF65-F5344CB8AC3E}">
        <p14:creationId xmlns:p14="http://schemas.microsoft.com/office/powerpoint/2010/main" val="3153735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869" y="762000"/>
            <a:ext cx="8229600" cy="5899245"/>
          </a:xfrm>
        </p:spPr>
        <p:txBody>
          <a:bodyPr/>
          <a:lstStyle/>
          <a:p>
            <a:pPr marL="0" indent="0">
              <a:buNone/>
            </a:pPr>
            <a:r>
              <a:rPr lang="en-US" sz="2000" b="1" dirty="0">
                <a:latin typeface="Times New Roman" panose="02020603050405020304" pitchFamily="18" charset="0"/>
                <a:cs typeface="Times New Roman" panose="02020603050405020304" pitchFamily="18" charset="0"/>
              </a:rPr>
              <a:t>Before you begin your request to purchase as a Requestor, please follow the steps provided below:</a:t>
            </a:r>
          </a:p>
          <a:p>
            <a:pPr marL="0" indent="0">
              <a:buNone/>
            </a:pP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Know your CUNYFIRST Department number.</a:t>
            </a:r>
          </a:p>
          <a:p>
            <a:r>
              <a:rPr lang="en-US" sz="2000" dirty="0">
                <a:latin typeface="Times New Roman" panose="02020603050405020304" pitchFamily="18" charset="0"/>
                <a:cs typeface="Times New Roman" panose="02020603050405020304" pitchFamily="18" charset="0"/>
              </a:rPr>
              <a:t>Verify your balance by Checking Budget balances. </a:t>
            </a:r>
          </a:p>
          <a:p>
            <a:r>
              <a:rPr lang="en-US" sz="2000" dirty="0">
                <a:latin typeface="Times New Roman" panose="02020603050405020304" pitchFamily="18" charset="0"/>
                <a:cs typeface="Times New Roman" panose="02020603050405020304" pitchFamily="18" charset="0"/>
              </a:rPr>
              <a:t>If the balance is insufficient or negative, please complete </a:t>
            </a:r>
            <a:r>
              <a:rPr lang="en-US" sz="2000" dirty="0" smtClean="0">
                <a:latin typeface="Times New Roman" panose="02020603050405020304" pitchFamily="18" charset="0"/>
                <a:cs typeface="Times New Roman" panose="02020603050405020304" pitchFamily="18" charset="0"/>
              </a:rPr>
              <a:t>the Budget </a:t>
            </a:r>
            <a:r>
              <a:rPr lang="en-US" sz="2000" dirty="0">
                <a:latin typeface="Times New Roman" panose="02020603050405020304" pitchFamily="18" charset="0"/>
                <a:cs typeface="Times New Roman" panose="02020603050405020304" pitchFamily="18" charset="0"/>
              </a:rPr>
              <a:t>Transfer </a:t>
            </a:r>
            <a:r>
              <a:rPr lang="en-US" sz="2000" dirty="0" smtClean="0">
                <a:latin typeface="Times New Roman" panose="02020603050405020304" pitchFamily="18" charset="0"/>
                <a:cs typeface="Times New Roman" panose="02020603050405020304" pitchFamily="18" charset="0"/>
              </a:rPr>
              <a:t>Form. Your </a:t>
            </a:r>
            <a:r>
              <a:rPr lang="en-US" sz="2000" dirty="0">
                <a:latin typeface="Times New Roman" panose="02020603050405020304" pitchFamily="18" charset="0"/>
                <a:cs typeface="Times New Roman" panose="02020603050405020304" pitchFamily="18" charset="0"/>
              </a:rPr>
              <a:t>request will not be </a:t>
            </a:r>
            <a:r>
              <a:rPr lang="en-US" sz="2000" dirty="0" smtClean="0">
                <a:latin typeface="Times New Roman" panose="02020603050405020304" pitchFamily="18" charset="0"/>
                <a:cs typeface="Times New Roman" panose="02020603050405020304" pitchFamily="18" charset="0"/>
              </a:rPr>
              <a:t>processed,  if the budget is not </a:t>
            </a:r>
            <a:r>
              <a:rPr lang="en-US" sz="2000" dirty="0">
                <a:latin typeface="Times New Roman" panose="02020603050405020304" pitchFamily="18" charset="0"/>
                <a:cs typeface="Times New Roman" panose="02020603050405020304" pitchFamily="18" charset="0"/>
              </a:rPr>
              <a:t>sufficient </a:t>
            </a:r>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in the proper account.   </a:t>
            </a:r>
          </a:p>
          <a:p>
            <a:pPr marL="0" indent="0">
              <a:buNone/>
            </a:pPr>
            <a:endParaRPr lang="en-US" sz="2000" dirty="0">
              <a:latin typeface="Times New Roman" panose="02020603050405020304" pitchFamily="18" charset="0"/>
              <a:cs typeface="Times New Roman" panose="02020603050405020304" pitchFamily="18" charset="0"/>
            </a:endParaRPr>
          </a:p>
          <a:p>
            <a:pPr>
              <a:buFont typeface="+mj-lt"/>
              <a:buAutoNum type="arabicParenR"/>
            </a:pPr>
            <a:r>
              <a:rPr lang="en-US" sz="2000" dirty="0">
                <a:latin typeface="Times New Roman" panose="02020603050405020304" pitchFamily="18" charset="0"/>
                <a:cs typeface="Times New Roman" panose="02020603050405020304" pitchFamily="18" charset="0"/>
              </a:rPr>
              <a:t>Complete the Budget Transfer form properly using your Department Name &amp; Code as well as the Account Name &amp; Code.</a:t>
            </a:r>
          </a:p>
          <a:p>
            <a:pPr>
              <a:buFont typeface="+mj-lt"/>
              <a:buAutoNum type="arabicParenR"/>
            </a:pPr>
            <a:r>
              <a:rPr lang="en-US" sz="2000" dirty="0">
                <a:latin typeface="Times New Roman" panose="02020603050405020304" pitchFamily="18" charset="0"/>
                <a:cs typeface="Times New Roman" panose="02020603050405020304" pitchFamily="18" charset="0"/>
              </a:rPr>
              <a:t>Determine the amount to transfer based on your current </a:t>
            </a:r>
            <a:r>
              <a:rPr lang="en-US" sz="2000" dirty="0" smtClean="0">
                <a:latin typeface="Times New Roman" panose="02020603050405020304" pitchFamily="18" charset="0"/>
                <a:cs typeface="Times New Roman" panose="02020603050405020304" pitchFamily="18" charset="0"/>
              </a:rPr>
              <a:t>and anticipated need </a:t>
            </a:r>
            <a:r>
              <a:rPr lang="en-US" sz="2000" dirty="0">
                <a:latin typeface="Times New Roman" panose="02020603050405020304" pitchFamily="18" charset="0"/>
                <a:cs typeface="Times New Roman" panose="02020603050405020304" pitchFamily="18" charset="0"/>
              </a:rPr>
              <a:t>for the balance of the year.</a:t>
            </a:r>
          </a:p>
          <a:p>
            <a:pPr>
              <a:buFont typeface="+mj-lt"/>
              <a:buAutoNum type="arabicParenR"/>
            </a:pPr>
            <a:r>
              <a:rPr lang="en-US" sz="2000" dirty="0">
                <a:latin typeface="Times New Roman" panose="02020603050405020304" pitchFamily="18" charset="0"/>
                <a:cs typeface="Times New Roman" panose="02020603050405020304" pitchFamily="18" charset="0"/>
              </a:rPr>
              <a:t>Make sure the transfer amount (From &amp; To) is balanced </a:t>
            </a:r>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equal zero.</a:t>
            </a:r>
          </a:p>
          <a:p>
            <a:pPr>
              <a:buFont typeface="+mj-lt"/>
              <a:buAutoNum type="arabicParenR"/>
            </a:pPr>
            <a:r>
              <a:rPr lang="en-US" sz="2000" dirty="0">
                <a:latin typeface="Times New Roman" panose="02020603050405020304" pitchFamily="18" charset="0"/>
                <a:cs typeface="Times New Roman" panose="02020603050405020304" pitchFamily="18" charset="0"/>
              </a:rPr>
              <a:t>Email the completed form to: </a:t>
            </a:r>
            <a:r>
              <a:rPr lang="en-US" sz="2000" u="sng" dirty="0">
                <a:latin typeface="Times New Roman" panose="02020603050405020304" pitchFamily="18" charset="0"/>
                <a:cs typeface="Times New Roman" panose="02020603050405020304" pitchFamily="18" charset="0"/>
                <a:hlinkClick r:id="rId2"/>
              </a:rPr>
              <a:t>BudgetOffice@mec.cuny.edu</a:t>
            </a:r>
            <a:r>
              <a:rPr lang="en-US" sz="2000" dirty="0">
                <a:latin typeface="Times New Roman" panose="02020603050405020304" pitchFamily="18" charset="0"/>
                <a:cs typeface="Times New Roman" panose="02020603050405020304" pitchFamily="18" charset="0"/>
              </a:rPr>
              <a:t>         </a:t>
            </a:r>
          </a:p>
          <a:p>
            <a:pPr>
              <a:buFont typeface="+mj-lt"/>
              <a:buAutoNum type="arabicParenR"/>
            </a:pPr>
            <a:r>
              <a:rPr lang="en-US" sz="2000" dirty="0">
                <a:latin typeface="Times New Roman" panose="02020603050405020304" pitchFamily="18" charset="0"/>
                <a:cs typeface="Times New Roman" panose="02020603050405020304" pitchFamily="18" charset="0"/>
              </a:rPr>
              <a:t>Once the budget transfer is made, you will be notified.      </a:t>
            </a:r>
          </a:p>
        </p:txBody>
      </p:sp>
      <p:sp>
        <p:nvSpPr>
          <p:cNvPr id="3" name="Title 2"/>
          <p:cNvSpPr>
            <a:spLocks noGrp="1"/>
          </p:cNvSpPr>
          <p:nvPr>
            <p:ph type="title"/>
          </p:nvPr>
        </p:nvSpPr>
        <p:spPr>
          <a:xfrm>
            <a:off x="457200" y="-17060"/>
            <a:ext cx="8229600" cy="779060"/>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STEPS TO COMPLETE BEFORE PURCHASE</a:t>
            </a:r>
          </a:p>
        </p:txBody>
      </p:sp>
      <p:sp>
        <p:nvSpPr>
          <p:cNvPr id="4" name="Slide Number Placeholder 3"/>
          <p:cNvSpPr>
            <a:spLocks noGrp="1"/>
          </p:cNvSpPr>
          <p:nvPr>
            <p:ph type="sldNum" sz="quarter" idx="12"/>
          </p:nvPr>
        </p:nvSpPr>
        <p:spPr/>
        <p:txBody>
          <a:bodyPr/>
          <a:lstStyle/>
          <a:p>
            <a:fld id="{E241485A-78B5-4232-A866-21E11D431E99}" type="slidenum">
              <a:rPr lang="en-US" smtClean="0"/>
              <a:pPr/>
              <a:t>11</a:t>
            </a:fld>
            <a:endParaRPr lang="en-US" dirty="0"/>
          </a:p>
        </p:txBody>
      </p:sp>
    </p:spTree>
    <p:extLst>
      <p:ext uri="{BB962C8B-B14F-4D97-AF65-F5344CB8AC3E}">
        <p14:creationId xmlns:p14="http://schemas.microsoft.com/office/powerpoint/2010/main" val="2399504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sz="2400" dirty="0">
                <a:latin typeface="Times New Roman" panose="02020603050405020304" pitchFamily="18" charset="0"/>
                <a:cs typeface="Times New Roman" panose="02020603050405020304" pitchFamily="18" charset="0"/>
              </a:rPr>
              <a:t>Departments can authorize individuals to submit various transactions, request transfers, and receive budget </a:t>
            </a:r>
            <a:r>
              <a:rPr lang="en-US" sz="2400" dirty="0" smtClean="0">
                <a:latin typeface="Times New Roman" panose="02020603050405020304" pitchFamily="18" charset="0"/>
                <a:cs typeface="Times New Roman" panose="02020603050405020304" pitchFamily="18" charset="0"/>
              </a:rPr>
              <a:t>reports</a:t>
            </a:r>
          </a:p>
          <a:p>
            <a:pPr>
              <a:lnSpc>
                <a:spcPct val="90000"/>
              </a:lnSpc>
            </a:pPr>
            <a:endParaRPr lang="en-US" sz="2400" dirty="0">
              <a:latin typeface="Times New Roman" panose="02020603050405020304" pitchFamily="18" charset="0"/>
              <a:cs typeface="Times New Roman" panose="02020603050405020304" pitchFamily="18" charset="0"/>
            </a:endParaRPr>
          </a:p>
          <a:p>
            <a:pPr>
              <a:lnSpc>
                <a:spcPct val="90000"/>
              </a:lnSpc>
            </a:pPr>
            <a:r>
              <a:rPr lang="en-US" sz="2400" dirty="0">
                <a:latin typeface="Times New Roman" panose="02020603050405020304" pitchFamily="18" charset="0"/>
                <a:cs typeface="Times New Roman" panose="02020603050405020304" pitchFamily="18" charset="0"/>
              </a:rPr>
              <a:t>Necessary for audit </a:t>
            </a:r>
            <a:r>
              <a:rPr lang="en-US" sz="2400" dirty="0" smtClean="0">
                <a:latin typeface="Times New Roman" panose="02020603050405020304" pitchFamily="18" charset="0"/>
                <a:cs typeface="Times New Roman" panose="02020603050405020304" pitchFamily="18" charset="0"/>
              </a:rPr>
              <a:t>purposes</a:t>
            </a:r>
          </a:p>
          <a:p>
            <a:pPr>
              <a:lnSpc>
                <a:spcPct val="90000"/>
              </a:lnSpc>
            </a:pPr>
            <a:endParaRPr lang="en-US" sz="2400" dirty="0" smtClean="0">
              <a:latin typeface="Times New Roman" panose="02020603050405020304" pitchFamily="18" charset="0"/>
              <a:cs typeface="Times New Roman" panose="02020603050405020304" pitchFamily="18" charset="0"/>
            </a:endParaRPr>
          </a:p>
          <a:p>
            <a:pPr>
              <a:lnSpc>
                <a:spcPct val="90000"/>
              </a:lnSpc>
            </a:pPr>
            <a:r>
              <a:rPr lang="en-US" sz="2400" dirty="0" smtClean="0">
                <a:latin typeface="Times New Roman" panose="02020603050405020304" pitchFamily="18" charset="0"/>
                <a:cs typeface="Times New Roman" panose="02020603050405020304" pitchFamily="18" charset="0"/>
              </a:rPr>
              <a:t>Must </a:t>
            </a:r>
            <a:r>
              <a:rPr lang="en-US" sz="2400" dirty="0">
                <a:latin typeface="Times New Roman" panose="02020603050405020304" pitchFamily="18" charset="0"/>
                <a:cs typeface="Times New Roman" panose="02020603050405020304" pitchFamily="18" charset="0"/>
              </a:rPr>
              <a:t>be validated each fiscal </a:t>
            </a:r>
            <a:r>
              <a:rPr lang="en-US" sz="2400" dirty="0" smtClean="0">
                <a:latin typeface="Times New Roman" panose="02020603050405020304" pitchFamily="18" charset="0"/>
                <a:cs typeface="Times New Roman" panose="02020603050405020304" pitchFamily="18" charset="0"/>
              </a:rPr>
              <a:t>year</a:t>
            </a:r>
          </a:p>
          <a:p>
            <a:pPr>
              <a:lnSpc>
                <a:spcPct val="90000"/>
              </a:lnSpc>
            </a:pPr>
            <a:endParaRPr lang="en-US" sz="2400" dirty="0">
              <a:latin typeface="Times New Roman" panose="02020603050405020304" pitchFamily="18" charset="0"/>
              <a:cs typeface="Times New Roman" panose="02020603050405020304" pitchFamily="18" charset="0"/>
            </a:endParaRPr>
          </a:p>
          <a:p>
            <a:pPr>
              <a:lnSpc>
                <a:spcPct val="90000"/>
              </a:lnSpc>
            </a:pPr>
            <a:r>
              <a:rPr lang="en-US" sz="2400" dirty="0">
                <a:latin typeface="Times New Roman" panose="02020603050405020304" pitchFamily="18" charset="0"/>
                <a:cs typeface="Times New Roman" panose="02020603050405020304" pitchFamily="18" charset="0"/>
              </a:rPr>
              <a:t>May be updated throughout the fiscal year by </a:t>
            </a:r>
            <a:r>
              <a:rPr lang="en-US" sz="2400" dirty="0" smtClean="0">
                <a:latin typeface="Times New Roman" panose="02020603050405020304" pitchFamily="18" charset="0"/>
                <a:cs typeface="Times New Roman" panose="02020603050405020304" pitchFamily="18" charset="0"/>
              </a:rPr>
              <a:t>request</a:t>
            </a:r>
          </a:p>
          <a:p>
            <a:pPr>
              <a:lnSpc>
                <a:spcPct val="90000"/>
              </a:lnSpc>
            </a:pPr>
            <a:endParaRPr lang="en-US" sz="2400" dirty="0">
              <a:latin typeface="Times New Roman" panose="02020603050405020304" pitchFamily="18" charset="0"/>
              <a:cs typeface="Times New Roman" panose="02020603050405020304" pitchFamily="18" charset="0"/>
            </a:endParaRPr>
          </a:p>
          <a:p>
            <a:pPr>
              <a:lnSpc>
                <a:spcPct val="90000"/>
              </a:lnSpc>
            </a:pPr>
            <a:r>
              <a:rPr lang="en-US" sz="2400" dirty="0">
                <a:latin typeface="Times New Roman" panose="02020603050405020304" pitchFamily="18" charset="0"/>
                <a:cs typeface="Times New Roman" panose="02020603050405020304" pitchFamily="18" charset="0"/>
              </a:rPr>
              <a:t>If not completed, a number of transactions will be restricted, including budget transfers and purchase requisitions</a:t>
            </a:r>
          </a:p>
          <a:p>
            <a:endParaRPr lang="en-US" dirty="0"/>
          </a:p>
        </p:txBody>
      </p:sp>
      <p:sp>
        <p:nvSpPr>
          <p:cNvPr id="3" name="Title 2"/>
          <p:cNvSpPr>
            <a:spLocks noGrp="1"/>
          </p:cNvSpPr>
          <p:nvPr>
            <p:ph type="title"/>
          </p:nvPr>
        </p:nvSpPr>
        <p:spPr>
          <a:xfrm>
            <a:off x="457200" y="0"/>
            <a:ext cx="8229600" cy="1295400"/>
          </a:xfrm>
        </p:spPr>
        <p:txBody>
          <a:bodyPr>
            <a:noAutofit/>
          </a:bodyPr>
          <a:lstStyle/>
          <a:p>
            <a:r>
              <a:rPr lang="en-US" sz="2800" dirty="0">
                <a:effectLst/>
                <a:latin typeface="Times New Roman" panose="02020603050405020304" pitchFamily="18" charset="0"/>
                <a:cs typeface="Times New Roman" panose="02020603050405020304" pitchFamily="18" charset="0"/>
              </a:rPr>
              <a:t>Security Authorization</a:t>
            </a:r>
            <a:r>
              <a:rPr lang="en-US" sz="2800" b="0" dirty="0">
                <a:effectLst/>
                <a:latin typeface="Times New Roman" panose="02020603050405020304" pitchFamily="18" charset="0"/>
                <a:cs typeface="Times New Roman" panose="02020603050405020304" pitchFamily="18" charset="0"/>
              </a:rPr>
              <a:t/>
            </a:r>
            <a:br>
              <a:rPr lang="en-US" sz="2800" b="0" dirty="0">
                <a:effectLst/>
                <a:latin typeface="Times New Roman" panose="02020603050405020304" pitchFamily="18" charset="0"/>
                <a:cs typeface="Times New Roman" panose="02020603050405020304" pitchFamily="18" charset="0"/>
              </a:rPr>
            </a:br>
            <a:r>
              <a:rPr lang="en-US" sz="2800" b="0" dirty="0" smtClean="0">
                <a:effectLst/>
                <a:latin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cs typeface="Times New Roman" panose="02020603050405020304" pitchFamily="18" charset="0"/>
              </a:rPr>
              <a:t>CUNYfirst </a:t>
            </a:r>
            <a:r>
              <a:rPr lang="en-US" sz="2000" b="0" dirty="0">
                <a:effectLst/>
                <a:latin typeface="Times New Roman" panose="02020603050405020304" pitchFamily="18" charset="0"/>
                <a:cs typeface="Times New Roman" panose="02020603050405020304" pitchFamily="18" charset="0"/>
              </a:rPr>
              <a:t>eProcurement, </a:t>
            </a:r>
            <a:r>
              <a:rPr lang="en-US" sz="2000" b="0" dirty="0" smtClean="0">
                <a:effectLst/>
                <a:latin typeface="Times New Roman" panose="02020603050405020304" pitchFamily="18" charset="0"/>
                <a:cs typeface="Times New Roman" panose="02020603050405020304" pitchFamily="18" charset="0"/>
              </a:rPr>
              <a:t>Travel Expenses, Authorization </a:t>
            </a:r>
            <a:r>
              <a:rPr lang="en-US" sz="2000" b="0" dirty="0">
                <a:effectLst/>
                <a:latin typeface="Times New Roman" panose="02020603050405020304" pitchFamily="18" charset="0"/>
                <a:cs typeface="Times New Roman" panose="02020603050405020304" pitchFamily="18" charset="0"/>
              </a:rPr>
              <a:t>Forms </a:t>
            </a:r>
            <a:r>
              <a:rPr lang="en-US" sz="2000" b="0" dirty="0" smtClean="0">
                <a:effectLst/>
                <a:latin typeface="Times New Roman" panose="02020603050405020304" pitchFamily="18" charset="0"/>
                <a:cs typeface="Times New Roman" panose="02020603050405020304" pitchFamily="18" charset="0"/>
              </a:rPr>
              <a:t>– NTL)</a:t>
            </a:r>
            <a:endParaRPr lang="en-US" sz="2000" b="0" dirty="0">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241485A-78B5-4232-A866-21E11D431E99}" type="slidenum">
              <a:rPr lang="en-US" smtClean="0"/>
              <a:pPr/>
              <a:t>12</a:t>
            </a:fld>
            <a:endParaRPr lang="en-US" dirty="0"/>
          </a:p>
        </p:txBody>
      </p:sp>
    </p:spTree>
    <p:extLst>
      <p:ext uri="{BB962C8B-B14F-4D97-AF65-F5344CB8AC3E}">
        <p14:creationId xmlns:p14="http://schemas.microsoft.com/office/powerpoint/2010/main" val="3794593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534" y="661194"/>
            <a:ext cx="8229600" cy="554038"/>
          </a:xfrm>
        </p:spPr>
        <p:txBody>
          <a:bodyPr/>
          <a:lstStyle/>
          <a:p>
            <a:pPr marL="109537" indent="0">
              <a:buNone/>
            </a:pPr>
            <a:r>
              <a:rPr lang="en-US" dirty="0"/>
              <a:t>Click “Financials Supply Chain</a:t>
            </a:r>
          </a:p>
        </p:txBody>
      </p:sp>
      <p:sp>
        <p:nvSpPr>
          <p:cNvPr id="3" name="Title 2"/>
          <p:cNvSpPr>
            <a:spLocks noGrp="1"/>
          </p:cNvSpPr>
          <p:nvPr>
            <p:ph type="title"/>
          </p:nvPr>
        </p:nvSpPr>
        <p:spPr>
          <a:xfrm>
            <a:off x="457200" y="0"/>
            <a:ext cx="8229600" cy="838200"/>
          </a:xfrm>
        </p:spPr>
        <p:txBody>
          <a:bodyPr>
            <a:normAutofit fontScale="90000"/>
          </a:bodyPr>
          <a:lstStyle/>
          <a:p>
            <a:pPr algn="ctr"/>
            <a:r>
              <a:rPr lang="en-US" sz="3100" dirty="0" smtClean="0">
                <a:solidFill>
                  <a:schemeClr val="tx1"/>
                </a:solidFill>
                <a:latin typeface="Times New Roman" panose="02020603050405020304" pitchFamily="18" charset="0"/>
                <a:cs typeface="Times New Roman" panose="02020603050405020304" pitchFamily="18" charset="0"/>
              </a:rPr>
              <a:t/>
            </a:r>
            <a:br>
              <a:rPr lang="en-US" sz="3100" dirty="0" smtClean="0">
                <a:solidFill>
                  <a:schemeClr val="tx1"/>
                </a:solidFill>
                <a:latin typeface="Times New Roman" panose="02020603050405020304" pitchFamily="18" charset="0"/>
                <a:cs typeface="Times New Roman" panose="02020603050405020304" pitchFamily="18" charset="0"/>
              </a:rPr>
            </a:br>
            <a:r>
              <a:rPr lang="en-US" sz="3100" dirty="0" smtClean="0">
                <a:solidFill>
                  <a:schemeClr val="tx1"/>
                </a:solidFill>
                <a:latin typeface="Times New Roman" panose="02020603050405020304" pitchFamily="18" charset="0"/>
                <a:cs typeface="Times New Roman" panose="02020603050405020304" pitchFamily="18" charset="0"/>
              </a:rPr>
              <a:t>Checking </a:t>
            </a:r>
            <a:r>
              <a:rPr lang="en-US" sz="3100" dirty="0">
                <a:solidFill>
                  <a:schemeClr val="tx1"/>
                </a:solidFill>
                <a:latin typeface="Times New Roman" panose="02020603050405020304" pitchFamily="18" charset="0"/>
                <a:cs typeface="Times New Roman" panose="02020603050405020304" pitchFamily="18" charset="0"/>
              </a:rPr>
              <a:t>Budget Balances – Query Viewer </a:t>
            </a:r>
            <a:r>
              <a:rPr lang="en-US" sz="4400" dirty="0">
                <a:solidFill>
                  <a:schemeClr val="bg1"/>
                </a:solidFill>
              </a:rPr>
              <a:t/>
            </a:r>
            <a:br>
              <a:rPr lang="en-US" sz="4400" dirty="0">
                <a:solidFill>
                  <a:schemeClr val="bg1"/>
                </a:solidFill>
              </a:rPr>
            </a:br>
            <a:endParaRPr lang="en-US"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13</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273222"/>
            <a:ext cx="8534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1315871" y="1039813"/>
            <a:ext cx="3264090" cy="25022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07130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685799"/>
          </a:xfrm>
          <a:solidFill>
            <a:schemeClr val="tx2">
              <a:lumMod val="60000"/>
              <a:lumOff val="40000"/>
            </a:schemeClr>
          </a:solidFill>
        </p:spPr>
        <p:txBody>
          <a:bodyPr>
            <a:noAutofit/>
          </a:bodyPr>
          <a:lstStyle/>
          <a:p>
            <a:r>
              <a:rPr lang="en-US" sz="3200" b="1" dirty="0" smtClean="0">
                <a:solidFill>
                  <a:schemeClr val="tx1"/>
                </a:solidFill>
              </a:rPr>
              <a:t>Checking Budget Balances – Query Viewer </a:t>
            </a:r>
            <a:endParaRPr lang="en-US" sz="3200" b="1" dirty="0">
              <a:solidFill>
                <a:schemeClr val="tx1"/>
              </a:solidFill>
            </a:endParaRPr>
          </a:p>
        </p:txBody>
      </p:sp>
      <p:sp>
        <p:nvSpPr>
          <p:cNvPr id="3" name="Subtitle 2"/>
          <p:cNvSpPr>
            <a:spLocks noGrp="1"/>
          </p:cNvSpPr>
          <p:nvPr>
            <p:ph type="subTitle" idx="1"/>
          </p:nvPr>
        </p:nvSpPr>
        <p:spPr>
          <a:xfrm>
            <a:off x="533400" y="1219200"/>
            <a:ext cx="8077200" cy="4800600"/>
          </a:xfrm>
        </p:spPr>
        <p:txBody>
          <a:bodyPr/>
          <a:lstStyle/>
          <a:p>
            <a:pPr algn="l"/>
            <a:r>
              <a:rPr lang="en-US" sz="2000" dirty="0" smtClean="0">
                <a:solidFill>
                  <a:schemeClr val="accent1">
                    <a:lumMod val="75000"/>
                  </a:schemeClr>
                </a:solidFill>
              </a:rPr>
              <a:t>To view the available budget balance for each account code for your </a:t>
            </a:r>
          </a:p>
          <a:p>
            <a:pPr algn="l"/>
            <a:r>
              <a:rPr lang="en-US" sz="2000" dirty="0" smtClean="0">
                <a:solidFill>
                  <a:schemeClr val="accent1">
                    <a:lumMod val="75000"/>
                  </a:schemeClr>
                </a:solidFill>
              </a:rPr>
              <a:t>department, you must take the following steps: </a:t>
            </a:r>
          </a:p>
          <a:p>
            <a:pPr algn="l"/>
            <a:endParaRPr lang="en-US" sz="2000" dirty="0">
              <a:solidFill>
                <a:schemeClr val="accent1">
                  <a:lumMod val="75000"/>
                </a:schemeClr>
              </a:solidFill>
            </a:endParaRPr>
          </a:p>
          <a:p>
            <a:pPr algn="l"/>
            <a:endParaRPr lang="en-US" sz="2000" dirty="0" smtClean="0">
              <a:solidFill>
                <a:schemeClr val="accent1">
                  <a:lumMod val="75000"/>
                </a:schemeClr>
              </a:solidFill>
            </a:endParaRPr>
          </a:p>
          <a:p>
            <a:pPr algn="l"/>
            <a:endParaRPr lang="en-US" sz="2000" dirty="0" smtClean="0">
              <a:solidFill>
                <a:schemeClr val="accent1">
                  <a:lumMod val="75000"/>
                </a:schemeClr>
              </a:solidFill>
            </a:endParaRPr>
          </a:p>
          <a:p>
            <a:pPr algn="l"/>
            <a:r>
              <a:rPr lang="en-US" sz="2000" b="1" dirty="0" smtClean="0">
                <a:solidFill>
                  <a:schemeClr val="accent1">
                    <a:lumMod val="75000"/>
                  </a:schemeClr>
                </a:solidFill>
              </a:rPr>
              <a:t>1. Click on ‘Reporting Tools’ </a:t>
            </a:r>
          </a:p>
          <a:p>
            <a:pPr algn="l"/>
            <a:r>
              <a:rPr lang="en-US" sz="2000" b="1" dirty="0" smtClean="0">
                <a:solidFill>
                  <a:schemeClr val="accent1">
                    <a:lumMod val="75000"/>
                  </a:schemeClr>
                </a:solidFill>
              </a:rPr>
              <a:t>2. Click on ‘Query’ </a:t>
            </a:r>
          </a:p>
          <a:p>
            <a:pPr algn="l"/>
            <a:r>
              <a:rPr lang="en-US" sz="2000" b="1" dirty="0" smtClean="0">
                <a:solidFill>
                  <a:schemeClr val="accent1">
                    <a:lumMod val="75000"/>
                  </a:schemeClr>
                </a:solidFill>
              </a:rPr>
              <a:t>3. Click on ‘Query Viewer’ </a:t>
            </a:r>
            <a:endParaRPr lang="en-US" b="1"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657" y="2286001"/>
            <a:ext cx="2819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916071" y="3802381"/>
            <a:ext cx="3311857" cy="10058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Slide Number Placeholder 7"/>
          <p:cNvSpPr>
            <a:spLocks noGrp="1"/>
          </p:cNvSpPr>
          <p:nvPr>
            <p:ph type="sldNum" sz="quarter" idx="12"/>
          </p:nvPr>
        </p:nvSpPr>
        <p:spPr/>
        <p:txBody>
          <a:bodyPr/>
          <a:lstStyle/>
          <a:p>
            <a:fld id="{7F2AAEF1-4035-46D9-A77A-43C823A636AD}" type="slidenum">
              <a:rPr lang="en-US" smtClean="0"/>
              <a:t>14</a:t>
            </a:fld>
            <a:endParaRPr lang="en-US" dirty="0"/>
          </a:p>
        </p:txBody>
      </p:sp>
    </p:spTree>
    <p:extLst>
      <p:ext uri="{BB962C8B-B14F-4D97-AF65-F5344CB8AC3E}">
        <p14:creationId xmlns:p14="http://schemas.microsoft.com/office/powerpoint/2010/main" val="1012953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382000" cy="4906963"/>
          </a:xfrm>
        </p:spPr>
        <p:txBody>
          <a:bodyPr>
            <a:normAutofit/>
          </a:bodyPr>
          <a:lstStyle/>
          <a:p>
            <a:pPr marL="0" indent="0">
              <a:buNone/>
            </a:pPr>
            <a:r>
              <a:rPr lang="en-US" sz="2000" b="1" dirty="0" smtClean="0">
                <a:solidFill>
                  <a:schemeClr val="accent1">
                    <a:lumMod val="75000"/>
                  </a:schemeClr>
                </a:solidFill>
              </a:rPr>
              <a:t>4. Type in the Query Name below: </a:t>
            </a:r>
          </a:p>
          <a:p>
            <a:pPr marL="0" indent="0" algn="ctr">
              <a:buNone/>
            </a:pPr>
            <a:r>
              <a:rPr lang="en-US" sz="2000" b="1" dirty="0" smtClean="0">
                <a:solidFill>
                  <a:srgbClr val="FF0000"/>
                </a:solidFill>
              </a:rPr>
              <a:t>CU_BUDGET_OVR_EXP_DEPT_SR </a:t>
            </a:r>
          </a:p>
          <a:p>
            <a:pPr marL="0" indent="0">
              <a:buNone/>
            </a:pPr>
            <a:r>
              <a:rPr lang="en-US" sz="2000" b="1" dirty="0" smtClean="0">
                <a:solidFill>
                  <a:schemeClr val="accent1">
                    <a:lumMod val="75000"/>
                  </a:schemeClr>
                </a:solidFill>
              </a:rPr>
              <a:t>5. Click ‘Search’ </a:t>
            </a:r>
          </a:p>
          <a:p>
            <a:pPr marL="0" indent="0">
              <a:buNone/>
            </a:pPr>
            <a:endParaRPr lang="en-US" sz="24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7F2AAEF1-4035-46D9-A77A-43C823A636AD}" type="slidenum">
              <a:rPr lang="en-US" smtClean="0"/>
              <a:t>15</a:t>
            </a:fld>
            <a:endParaRPr lang="en-US" dirty="0"/>
          </a:p>
        </p:txBody>
      </p:sp>
      <p:sp>
        <p:nvSpPr>
          <p:cNvPr id="5" name="Title 1"/>
          <p:cNvSpPr>
            <a:spLocks noGrp="1"/>
          </p:cNvSpPr>
          <p:nvPr>
            <p:ph type="title"/>
          </p:nvPr>
        </p:nvSpPr>
        <p:spPr>
          <a:xfrm>
            <a:off x="0" y="304800"/>
            <a:ext cx="9144000" cy="715962"/>
          </a:xfrm>
          <a:solidFill>
            <a:schemeClr val="tx2">
              <a:lumMod val="60000"/>
              <a:lumOff val="40000"/>
            </a:schemeClr>
          </a:solidFill>
        </p:spPr>
        <p:txBody>
          <a:bodyPr>
            <a:noAutofit/>
          </a:bodyPr>
          <a:lstStyle/>
          <a:p>
            <a:r>
              <a:rPr lang="en-US" sz="3200" b="1" dirty="0" smtClean="0">
                <a:solidFill>
                  <a:schemeClr val="tx1"/>
                </a:solidFill>
              </a:rPr>
              <a:t>Checking Budget Balances – Query Viewer </a:t>
            </a:r>
            <a:endParaRPr lang="en-US" sz="3200" b="1"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77" y="2438400"/>
            <a:ext cx="7791450" cy="426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Arrow Connector 17"/>
          <p:cNvCxnSpPr/>
          <p:nvPr/>
        </p:nvCxnSpPr>
        <p:spPr>
          <a:xfrm>
            <a:off x="304800" y="3367882"/>
            <a:ext cx="228600" cy="5945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18525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2AAEF1-4035-46D9-A77A-43C823A636AD}" type="slidenum">
              <a:rPr lang="en-US" smtClean="0"/>
              <a:t>16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8796"/>
            <a:ext cx="9144000" cy="510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304800"/>
            <a:ext cx="9144000" cy="715962"/>
          </a:xfrm>
          <a:solidFill>
            <a:schemeClr val="tx2">
              <a:lumMod val="60000"/>
              <a:lumOff val="40000"/>
            </a:schemeClr>
          </a:solidFill>
        </p:spPr>
        <p:txBody>
          <a:bodyPr>
            <a:noAutofit/>
          </a:bodyPr>
          <a:lstStyle/>
          <a:p>
            <a:r>
              <a:rPr lang="en-US" sz="3200" b="1" dirty="0" smtClean="0">
                <a:solidFill>
                  <a:schemeClr val="tx1"/>
                </a:solidFill>
              </a:rPr>
              <a:t>Checking Budget Balances – Query Viewer </a:t>
            </a:r>
            <a:endParaRPr lang="en-US" sz="3200" b="1" dirty="0">
              <a:solidFill>
                <a:schemeClr val="tx1"/>
              </a:solidFill>
            </a:endParaRPr>
          </a:p>
        </p:txBody>
      </p:sp>
      <p:sp>
        <p:nvSpPr>
          <p:cNvPr id="5" name="TextBox 4"/>
          <p:cNvSpPr txBox="1"/>
          <p:nvPr/>
        </p:nvSpPr>
        <p:spPr>
          <a:xfrm>
            <a:off x="152400" y="1115113"/>
            <a:ext cx="8991600" cy="369332"/>
          </a:xfrm>
          <a:prstGeom prst="rect">
            <a:avLst/>
          </a:prstGeom>
          <a:noFill/>
        </p:spPr>
        <p:txBody>
          <a:bodyPr wrap="square" rtlCol="0">
            <a:spAutoFit/>
          </a:bodyPr>
          <a:lstStyle/>
          <a:p>
            <a:r>
              <a:rPr lang="en-US" dirty="0" smtClean="0"/>
              <a:t>Click “Add to Favorite” to save the step of typing the query name</a:t>
            </a:r>
            <a:endParaRPr lang="en-US" dirty="0"/>
          </a:p>
        </p:txBody>
      </p:sp>
      <p:cxnSp>
        <p:nvCxnSpPr>
          <p:cNvPr id="8" name="Straight Arrow Connector 7"/>
          <p:cNvCxnSpPr/>
          <p:nvPr/>
        </p:nvCxnSpPr>
        <p:spPr>
          <a:xfrm>
            <a:off x="6324600" y="1436768"/>
            <a:ext cx="1600200" cy="10058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5944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2AAEF1-4035-46D9-A77A-43C823A636AD}" type="slidenum">
              <a:rPr lang="en-US" smtClean="0"/>
              <a:t>17</a:t>
            </a:fld>
            <a:endParaRPr lang="en-US" dirty="0"/>
          </a:p>
        </p:txBody>
      </p:sp>
      <p:sp>
        <p:nvSpPr>
          <p:cNvPr id="5" name="Rectangle 4"/>
          <p:cNvSpPr/>
          <p:nvPr/>
        </p:nvSpPr>
        <p:spPr>
          <a:xfrm>
            <a:off x="433881" y="1065760"/>
            <a:ext cx="8252917" cy="923330"/>
          </a:xfrm>
          <a:prstGeom prst="rect">
            <a:avLst/>
          </a:prstGeom>
        </p:spPr>
        <p:txBody>
          <a:bodyPr wrap="square">
            <a:spAutoFit/>
          </a:bodyPr>
          <a:lstStyle/>
          <a:p>
            <a:r>
              <a:rPr lang="en-US" b="1" dirty="0">
                <a:solidFill>
                  <a:schemeClr val="accent1">
                    <a:lumMod val="75000"/>
                  </a:schemeClr>
                </a:solidFill>
              </a:rPr>
              <a:t>6. Click on the blue underlined link or export the file into </a:t>
            </a:r>
          </a:p>
          <a:p>
            <a:r>
              <a:rPr lang="en-US" b="1" dirty="0">
                <a:solidFill>
                  <a:schemeClr val="accent1">
                    <a:lumMod val="75000"/>
                  </a:schemeClr>
                </a:solidFill>
              </a:rPr>
              <a:t>HTML for filtering. </a:t>
            </a:r>
            <a:endParaRPr lang="en-US" b="1" dirty="0" smtClean="0">
              <a:solidFill>
                <a:schemeClr val="accent1">
                  <a:lumMod val="75000"/>
                </a:schemeClr>
              </a:solidFill>
            </a:endParaRPr>
          </a:p>
          <a:p>
            <a:endParaRPr lang="en-US" b="1" dirty="0">
              <a:solidFill>
                <a:schemeClr val="accent1">
                  <a:lumMod val="75000"/>
                </a:scheme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82" y="1752600"/>
            <a:ext cx="8271752"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5943600" y="2590800"/>
            <a:ext cx="533400" cy="2514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itle 1"/>
          <p:cNvSpPr>
            <a:spLocks noGrp="1"/>
          </p:cNvSpPr>
          <p:nvPr>
            <p:ph type="title"/>
          </p:nvPr>
        </p:nvSpPr>
        <p:spPr>
          <a:xfrm>
            <a:off x="0" y="304800"/>
            <a:ext cx="9144000" cy="715962"/>
          </a:xfrm>
          <a:solidFill>
            <a:schemeClr val="tx2">
              <a:lumMod val="60000"/>
              <a:lumOff val="40000"/>
            </a:schemeClr>
          </a:solidFill>
        </p:spPr>
        <p:txBody>
          <a:bodyPr>
            <a:noAutofit/>
          </a:bodyPr>
          <a:lstStyle/>
          <a:p>
            <a:r>
              <a:rPr lang="en-US" sz="3200" b="1" dirty="0" smtClean="0">
                <a:solidFill>
                  <a:schemeClr val="bg1"/>
                </a:solidFill>
              </a:rPr>
              <a:t>Checking Budget Balances – Query Viewer </a:t>
            </a:r>
            <a:endParaRPr lang="en-US" sz="3200" b="1" dirty="0">
              <a:solidFill>
                <a:schemeClr val="bg1"/>
              </a:solidFill>
            </a:endParaRPr>
          </a:p>
        </p:txBody>
      </p:sp>
    </p:spTree>
    <p:extLst>
      <p:ext uri="{BB962C8B-B14F-4D97-AF65-F5344CB8AC3E}">
        <p14:creationId xmlns:p14="http://schemas.microsoft.com/office/powerpoint/2010/main" val="3306612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2000" b="1" dirty="0" smtClean="0">
                <a:solidFill>
                  <a:schemeClr val="accent1">
                    <a:lumMod val="75000"/>
                  </a:schemeClr>
                </a:solidFill>
              </a:rPr>
              <a:t>7. For Budget Period, type in the four-digit fiscal year (ex. </a:t>
            </a:r>
            <a:r>
              <a:rPr lang="en-US" sz="2000" b="1" smtClean="0">
                <a:solidFill>
                  <a:schemeClr val="accent1">
                    <a:lumMod val="75000"/>
                  </a:schemeClr>
                </a:solidFill>
              </a:rPr>
              <a:t>2018)</a:t>
            </a:r>
            <a:endParaRPr lang="en-US" sz="2000" b="1" dirty="0" smtClean="0">
              <a:solidFill>
                <a:schemeClr val="accent1">
                  <a:lumMod val="75000"/>
                </a:schemeClr>
              </a:solidFill>
            </a:endParaRPr>
          </a:p>
          <a:p>
            <a:pPr marL="0" indent="0">
              <a:buNone/>
            </a:pPr>
            <a:r>
              <a:rPr lang="en-US" sz="2000" b="1" dirty="0" smtClean="0">
                <a:solidFill>
                  <a:schemeClr val="accent1">
                    <a:lumMod val="75000"/>
                  </a:schemeClr>
                </a:solidFill>
              </a:rPr>
              <a:t>8. For Unit, Type in </a:t>
            </a:r>
            <a:r>
              <a:rPr lang="en-US" sz="2000" b="1" dirty="0" smtClean="0">
                <a:solidFill>
                  <a:srgbClr val="FF0000"/>
                </a:solidFill>
              </a:rPr>
              <a:t>MEC01 </a:t>
            </a:r>
          </a:p>
          <a:p>
            <a:pPr marL="0" indent="0">
              <a:buNone/>
            </a:pPr>
            <a:r>
              <a:rPr lang="en-US" sz="2000" b="1" dirty="0" smtClean="0">
                <a:solidFill>
                  <a:schemeClr val="accent1">
                    <a:lumMod val="75000"/>
                  </a:schemeClr>
                </a:solidFill>
              </a:rPr>
              <a:t>9. For “Dept”, type in your 5-digit CUNYFIRST Department Code </a:t>
            </a:r>
          </a:p>
          <a:p>
            <a:pPr marL="0" indent="0">
              <a:buNone/>
            </a:pPr>
            <a:r>
              <a:rPr lang="en-US" sz="2000" b="1" dirty="0" smtClean="0">
                <a:solidFill>
                  <a:schemeClr val="accent1">
                    <a:lumMod val="75000"/>
                  </a:schemeClr>
                </a:solidFill>
              </a:rPr>
              <a:t>10. Click View Results </a:t>
            </a:r>
            <a:endParaRPr lang="en-US" sz="20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7F2AAEF1-4035-46D9-A77A-43C823A636AD}" type="slidenum">
              <a:rPr lang="en-US" smtClean="0"/>
              <a:t>18</a:t>
            </a:fld>
            <a:endParaRPr lang="en-US" dirty="0"/>
          </a:p>
        </p:txBody>
      </p:sp>
      <p:sp>
        <p:nvSpPr>
          <p:cNvPr id="5" name="Title 1"/>
          <p:cNvSpPr>
            <a:spLocks noGrp="1"/>
          </p:cNvSpPr>
          <p:nvPr>
            <p:ph type="title"/>
          </p:nvPr>
        </p:nvSpPr>
        <p:spPr>
          <a:xfrm>
            <a:off x="0" y="274638"/>
            <a:ext cx="9144000" cy="792162"/>
          </a:xfrm>
          <a:solidFill>
            <a:schemeClr val="tx2">
              <a:lumMod val="60000"/>
              <a:lumOff val="40000"/>
            </a:schemeClr>
          </a:solidFill>
        </p:spPr>
        <p:txBody>
          <a:bodyPr>
            <a:noAutofit/>
          </a:bodyPr>
          <a:lstStyle/>
          <a:p>
            <a:r>
              <a:rPr lang="en-US" sz="3200" b="1" dirty="0" smtClean="0">
                <a:solidFill>
                  <a:schemeClr val="bg1"/>
                </a:solidFill>
              </a:rPr>
              <a:t>Checking Budget Balances – Query Viewer </a:t>
            </a:r>
            <a:endParaRPr lang="en-US" sz="3200"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2814757"/>
            <a:ext cx="7086600" cy="26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52600" y="3581400"/>
            <a:ext cx="9144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200" dirty="0" smtClean="0"/>
              <a:t>MEC01</a:t>
            </a:r>
            <a:endParaRPr lang="en-US" sz="1200" dirty="0"/>
          </a:p>
        </p:txBody>
      </p:sp>
      <p:sp>
        <p:nvSpPr>
          <p:cNvPr id="2" name="TextBox 1"/>
          <p:cNvSpPr txBox="1"/>
          <p:nvPr/>
        </p:nvSpPr>
        <p:spPr>
          <a:xfrm>
            <a:off x="1752600" y="3273623"/>
            <a:ext cx="914400" cy="30777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dirty="0" smtClean="0"/>
              <a:t>2018</a:t>
            </a:r>
            <a:endParaRPr lang="en-US" sz="1400" dirty="0"/>
          </a:p>
        </p:txBody>
      </p:sp>
      <p:sp>
        <p:nvSpPr>
          <p:cNvPr id="8" name="TextBox 7"/>
          <p:cNvSpPr txBox="1"/>
          <p:nvPr/>
        </p:nvSpPr>
        <p:spPr>
          <a:xfrm>
            <a:off x="1752600" y="3837801"/>
            <a:ext cx="9144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200" dirty="0" smtClean="0"/>
              <a:t>12345</a:t>
            </a:r>
            <a:endParaRPr lang="en-US" sz="1200" dirty="0"/>
          </a:p>
        </p:txBody>
      </p:sp>
    </p:spTree>
    <p:extLst>
      <p:ext uri="{BB962C8B-B14F-4D97-AF65-F5344CB8AC3E}">
        <p14:creationId xmlns:p14="http://schemas.microsoft.com/office/powerpoint/2010/main" val="626467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526" y="34834"/>
            <a:ext cx="7772400" cy="560387"/>
          </a:xfrm>
        </p:spPr>
        <p:txBody>
          <a:bodyPr>
            <a:normAutofit fontScale="90000"/>
          </a:bodyPr>
          <a:lstStyle/>
          <a:p>
            <a:r>
              <a:rPr lang="en-US" dirty="0" smtClean="0">
                <a:latin typeface="Times New Roman" panose="02020603050405020304" pitchFamily="18" charset="0"/>
                <a:cs typeface="Times New Roman" panose="02020603050405020304" pitchFamily="18" charset="0"/>
              </a:rPr>
              <a:t>Topic To Be Covered</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half" idx="1"/>
          </p:nvPr>
        </p:nvSpPr>
        <p:spPr>
          <a:xfrm>
            <a:off x="940526" y="685800"/>
            <a:ext cx="7620000" cy="5486400"/>
          </a:xfrm>
        </p:spPr>
        <p:txBody>
          <a:bodyPr/>
          <a:lstStyle/>
          <a:p>
            <a:r>
              <a:rPr lang="en-US" dirty="0" smtClean="0">
                <a:latin typeface="Times New Roman" panose="02020603050405020304" pitchFamily="18" charset="0"/>
                <a:cs typeface="Times New Roman" panose="02020603050405020304" pitchFamily="18" charset="0"/>
              </a:rPr>
              <a:t>An Overview of the MEC Operating Budget</a:t>
            </a:r>
          </a:p>
          <a:p>
            <a:r>
              <a:rPr lang="en-US" dirty="0" smtClean="0">
                <a:latin typeface="Times New Roman" panose="02020603050405020304" pitchFamily="18" charset="0"/>
                <a:cs typeface="Times New Roman" panose="02020603050405020304" pitchFamily="18" charset="0"/>
              </a:rPr>
              <a:t>What is a Budget?</a:t>
            </a:r>
          </a:p>
          <a:p>
            <a:r>
              <a:rPr lang="en-US" dirty="0" smtClean="0">
                <a:latin typeface="Times New Roman" panose="02020603050405020304" pitchFamily="18" charset="0"/>
                <a:cs typeface="Times New Roman" panose="02020603050405020304" pitchFamily="18" charset="0"/>
              </a:rPr>
              <a:t>What is a Tax Levy Budget?</a:t>
            </a:r>
          </a:p>
          <a:p>
            <a:r>
              <a:rPr lang="en-US" dirty="0" smtClean="0">
                <a:latin typeface="Times New Roman" panose="02020603050405020304" pitchFamily="18" charset="0"/>
                <a:cs typeface="Times New Roman" panose="02020603050405020304" pitchFamily="18" charset="0"/>
              </a:rPr>
              <a:t>What is a Non-Tax Levy Budget?</a:t>
            </a:r>
          </a:p>
          <a:p>
            <a:r>
              <a:rPr lang="en-US" dirty="0">
                <a:latin typeface="Times New Roman" panose="02020603050405020304" pitchFamily="18" charset="0"/>
                <a:cs typeface="Times New Roman" panose="02020603050405020304" pitchFamily="18" charset="0"/>
              </a:rPr>
              <a:t>Why to Transfer Budget </a:t>
            </a:r>
          </a:p>
          <a:p>
            <a:r>
              <a:rPr lang="en-US" dirty="0" smtClean="0">
                <a:latin typeface="Times New Roman" panose="02020603050405020304" pitchFamily="18" charset="0"/>
                <a:cs typeface="Times New Roman" panose="02020603050405020304" pitchFamily="18" charset="0"/>
              </a:rPr>
              <a:t>What are the expenses categories in CUNYFirst?</a:t>
            </a:r>
          </a:p>
          <a:p>
            <a:r>
              <a:rPr lang="en-US" dirty="0">
                <a:latin typeface="Times New Roman" panose="02020603050405020304" pitchFamily="18" charset="0"/>
                <a:cs typeface="Times New Roman" panose="02020603050405020304" pitchFamily="18" charset="0"/>
              </a:rPr>
              <a:t>The Purchasing Process</a:t>
            </a:r>
          </a:p>
          <a:p>
            <a:r>
              <a:rPr lang="en-US" dirty="0">
                <a:latin typeface="Times New Roman" panose="02020603050405020304" pitchFamily="18" charset="0"/>
                <a:cs typeface="Times New Roman" panose="02020603050405020304" pitchFamily="18" charset="0"/>
              </a:rPr>
              <a:t>Independent Contractors </a:t>
            </a:r>
            <a:r>
              <a:rPr lang="en-US" dirty="0" smtClean="0">
                <a:latin typeface="Times New Roman" panose="02020603050405020304" pitchFamily="18" charset="0"/>
                <a:cs typeface="Times New Roman" panose="02020603050405020304" pitchFamily="18" charset="0"/>
              </a:rPr>
              <a:t>Agreements</a:t>
            </a:r>
          </a:p>
          <a:p>
            <a:r>
              <a:rPr lang="en-US" dirty="0">
                <a:latin typeface="Times New Roman" panose="02020603050405020304" pitchFamily="18" charset="0"/>
                <a:cs typeface="Times New Roman" panose="02020603050405020304" pitchFamily="18" charset="0"/>
              </a:rPr>
              <a:t>Modest Meals and Light </a:t>
            </a:r>
            <a:r>
              <a:rPr lang="en-US" dirty="0" smtClean="0">
                <a:latin typeface="Times New Roman" panose="02020603050405020304" pitchFamily="18" charset="0"/>
                <a:cs typeface="Times New Roman" panose="02020603050405020304" pitchFamily="18" charset="0"/>
              </a:rPr>
              <a:t>Refreshments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Travel</a:t>
            </a:r>
          </a:p>
          <a:p>
            <a:r>
              <a:rPr lang="en-US" dirty="0" smtClean="0">
                <a:latin typeface="Times New Roman" panose="02020603050405020304" pitchFamily="18" charset="0"/>
                <a:cs typeface="Times New Roman" panose="02020603050405020304" pitchFamily="18" charset="0"/>
              </a:rPr>
              <a:t>Accounts Payment Process</a:t>
            </a:r>
          </a:p>
          <a:p>
            <a:r>
              <a:rPr lang="en-US" dirty="0" smtClean="0">
                <a:latin typeface="Times New Roman" panose="02020603050405020304" pitchFamily="18" charset="0"/>
                <a:cs typeface="Times New Roman" panose="02020603050405020304" pitchFamily="18" charset="0"/>
              </a:rPr>
              <a:t>Summary</a:t>
            </a:r>
          </a:p>
          <a:p>
            <a:endParaRPr lang="en-US" dirty="0" smtClean="0">
              <a:latin typeface="Times New Roman" panose="02020603050405020304" pitchFamily="18" charset="0"/>
              <a:cs typeface="Times New Roman" panose="02020603050405020304" pitchFamily="18" charset="0"/>
            </a:endParaRPr>
          </a:p>
          <a:p>
            <a:endParaRPr lang="en-US" sz="2800" dirty="0" smtClean="0"/>
          </a:p>
          <a:p>
            <a:endParaRPr lang="en-US" sz="2800" dirty="0"/>
          </a:p>
          <a:p>
            <a:endParaRPr lang="en-US" sz="2800" dirty="0"/>
          </a:p>
          <a:p>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2B2938A-B73A-4E33-9BEA-4C96A2015D37}" type="slidenum">
              <a:rPr lang="en-US" smtClean="0"/>
              <a:pPr/>
              <a:t>1</a:t>
            </a:fld>
            <a:endParaRPr lang="en-US" dirty="0"/>
          </a:p>
        </p:txBody>
      </p:sp>
    </p:spTree>
    <p:extLst>
      <p:ext uri="{BB962C8B-B14F-4D97-AF65-F5344CB8AC3E}">
        <p14:creationId xmlns:p14="http://schemas.microsoft.com/office/powerpoint/2010/main" val="1743331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219200"/>
            <a:ext cx="8229600" cy="4906963"/>
          </a:xfrm>
        </p:spPr>
        <p:txBody>
          <a:bodyPr/>
          <a:lstStyle/>
          <a:p>
            <a:pPr marL="0" indent="0">
              <a:buNone/>
            </a:pPr>
            <a:r>
              <a:rPr lang="en-US" sz="2400" dirty="0" smtClean="0"/>
              <a:t>Download results in Excel Spreadsheet if needed.</a:t>
            </a:r>
          </a:p>
          <a:p>
            <a:pPr marL="0" indent="0">
              <a:buNone/>
            </a:pPr>
            <a:endParaRPr lang="en-US" dirty="0"/>
          </a:p>
        </p:txBody>
      </p:sp>
      <p:sp>
        <p:nvSpPr>
          <p:cNvPr id="4" name="Slide Number Placeholder 3"/>
          <p:cNvSpPr>
            <a:spLocks noGrp="1"/>
          </p:cNvSpPr>
          <p:nvPr>
            <p:ph type="sldNum" sz="quarter" idx="12"/>
          </p:nvPr>
        </p:nvSpPr>
        <p:spPr/>
        <p:txBody>
          <a:bodyPr/>
          <a:lstStyle/>
          <a:p>
            <a:fld id="{7F2AAEF1-4035-46D9-A77A-43C823A636AD}" type="slidenum">
              <a:rPr lang="en-US" smtClean="0"/>
              <a:t>19</a:t>
            </a:fld>
            <a:endParaRPr lang="en-US" dirty="0"/>
          </a:p>
        </p:txBody>
      </p:sp>
      <p:sp>
        <p:nvSpPr>
          <p:cNvPr id="5" name="Title 1"/>
          <p:cNvSpPr>
            <a:spLocks noGrp="1"/>
          </p:cNvSpPr>
          <p:nvPr>
            <p:ph type="title"/>
          </p:nvPr>
        </p:nvSpPr>
        <p:spPr>
          <a:xfrm>
            <a:off x="0" y="274638"/>
            <a:ext cx="9144000" cy="715962"/>
          </a:xfrm>
          <a:solidFill>
            <a:schemeClr val="tx2">
              <a:lumMod val="60000"/>
              <a:lumOff val="40000"/>
            </a:schemeClr>
          </a:solidFill>
        </p:spPr>
        <p:txBody>
          <a:bodyPr>
            <a:noAutofit/>
          </a:bodyPr>
          <a:lstStyle/>
          <a:p>
            <a:r>
              <a:rPr lang="en-US" sz="3200" b="1" dirty="0" smtClean="0">
                <a:solidFill>
                  <a:schemeClr val="bg1"/>
                </a:solidFill>
              </a:rPr>
              <a:t>Checking Budget Balances – Query Viewer </a:t>
            </a:r>
            <a:endParaRPr lang="en-US" sz="3200" b="1" dirty="0">
              <a:solidFill>
                <a:schemeClr val="bg1"/>
              </a:solidFill>
            </a:endParaRPr>
          </a:p>
        </p:txBody>
      </p:sp>
      <p:cxnSp>
        <p:nvCxnSpPr>
          <p:cNvPr id="8" name="Straight Arrow Connector 7"/>
          <p:cNvCxnSpPr/>
          <p:nvPr/>
        </p:nvCxnSpPr>
        <p:spPr>
          <a:xfrm flipH="1">
            <a:off x="1828800" y="1600200"/>
            <a:ext cx="1524000" cy="1219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13083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92" y="3872821"/>
            <a:ext cx="81153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590800"/>
            <a:ext cx="8115300" cy="125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90500" y="1143000"/>
            <a:ext cx="8801100" cy="4150803"/>
          </a:xfrm>
        </p:spPr>
        <p:txBody>
          <a:bodyPr>
            <a:normAutofit/>
          </a:bodyPr>
          <a:lstStyle/>
          <a:p>
            <a:pPr marL="0" indent="0">
              <a:buNone/>
            </a:pPr>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Refer to the </a:t>
            </a:r>
            <a:r>
              <a:rPr lang="en-US" sz="2000" b="1" dirty="0" smtClean="0">
                <a:solidFill>
                  <a:srgbClr val="FF0000"/>
                </a:solidFill>
                <a:latin typeface="Times New Roman" panose="02020603050405020304" pitchFamily="18" charset="0"/>
                <a:cs typeface="Times New Roman" panose="02020603050405020304" pitchFamily="18" charset="0"/>
              </a:rPr>
              <a:t>Allocated Budget </a:t>
            </a:r>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column to assess how much has been budgeted to each account code and refer to the Available Budget column to review your available budget balance in each account code. This </a:t>
            </a:r>
            <a:r>
              <a:rPr lang="en-US" sz="2000" b="1" dirty="0" smtClean="0">
                <a:solidFill>
                  <a:schemeClr val="accent6">
                    <a:lumMod val="75000"/>
                  </a:schemeClr>
                </a:solidFill>
                <a:latin typeface="Times New Roman" panose="02020603050405020304" pitchFamily="18" charset="0"/>
                <a:cs typeface="Times New Roman" panose="02020603050405020304" pitchFamily="18" charset="0"/>
              </a:rPr>
              <a:t>available budget </a:t>
            </a:r>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for OTPS is determined by adding this OTPS Account Codes 80120-80125 only</a:t>
            </a:r>
            <a:r>
              <a:rPr lang="en-US" sz="2000" b="1" dirty="0" smtClean="0">
                <a:solidFill>
                  <a:schemeClr val="accent1">
                    <a:lumMod val="75000"/>
                  </a:schemeClr>
                </a:solidFill>
              </a:rPr>
              <a:t>.</a:t>
            </a:r>
          </a:p>
        </p:txBody>
      </p:sp>
      <p:sp>
        <p:nvSpPr>
          <p:cNvPr id="4" name="Slide Number Placeholder 3"/>
          <p:cNvSpPr>
            <a:spLocks noGrp="1"/>
          </p:cNvSpPr>
          <p:nvPr>
            <p:ph type="sldNum" sz="quarter" idx="12"/>
          </p:nvPr>
        </p:nvSpPr>
        <p:spPr/>
        <p:txBody>
          <a:bodyPr/>
          <a:lstStyle/>
          <a:p>
            <a:fld id="{7F2AAEF1-4035-46D9-A77A-43C823A636AD}" type="slidenum">
              <a:rPr lang="en-US" smtClean="0"/>
              <a:t>20</a:t>
            </a:fld>
            <a:endParaRPr lang="en-US" dirty="0"/>
          </a:p>
        </p:txBody>
      </p:sp>
      <p:sp>
        <p:nvSpPr>
          <p:cNvPr id="5" name="Title 1"/>
          <p:cNvSpPr>
            <a:spLocks noGrp="1"/>
          </p:cNvSpPr>
          <p:nvPr>
            <p:ph type="title"/>
          </p:nvPr>
        </p:nvSpPr>
        <p:spPr>
          <a:xfrm>
            <a:off x="0" y="274638"/>
            <a:ext cx="9144000" cy="792162"/>
          </a:xfrm>
          <a:solidFill>
            <a:schemeClr val="tx2">
              <a:lumMod val="60000"/>
              <a:lumOff val="40000"/>
            </a:schemeClr>
          </a:solidFill>
        </p:spPr>
        <p:txBody>
          <a:bodyPr>
            <a:noAutofit/>
          </a:bodyPr>
          <a:lstStyle/>
          <a:p>
            <a:r>
              <a:rPr lang="en-US" sz="3200" b="1" dirty="0" smtClean="0">
                <a:solidFill>
                  <a:schemeClr val="tx1"/>
                </a:solidFill>
              </a:rPr>
              <a:t>Checking Budget Balances – Query Viewer </a:t>
            </a:r>
            <a:endParaRPr lang="en-US" sz="3200" b="1" dirty="0">
              <a:solidFill>
                <a:schemeClr val="tx1"/>
              </a:solidFill>
            </a:endParaRPr>
          </a:p>
        </p:txBody>
      </p:sp>
      <p:cxnSp>
        <p:nvCxnSpPr>
          <p:cNvPr id="7" name="Straight Connector 6"/>
          <p:cNvCxnSpPr/>
          <p:nvPr/>
        </p:nvCxnSpPr>
        <p:spPr>
          <a:xfrm>
            <a:off x="4456229" y="4205785"/>
            <a:ext cx="93580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4456229" y="3797616"/>
            <a:ext cx="914400" cy="2"/>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4456229" y="3789652"/>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5370629" y="3733802"/>
            <a:ext cx="0" cy="457198"/>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8591202" y="3822016"/>
            <a:ext cx="3553" cy="383769"/>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7735537" y="3823772"/>
            <a:ext cx="31808" cy="42308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a:off x="7795857" y="3844246"/>
            <a:ext cx="846332"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a:xfrm>
            <a:off x="7767345" y="4206106"/>
            <a:ext cx="846332"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4104" name="TextBox 4103"/>
          <p:cNvSpPr txBox="1"/>
          <p:nvPr/>
        </p:nvSpPr>
        <p:spPr>
          <a:xfrm>
            <a:off x="472495" y="5308588"/>
            <a:ext cx="8036457" cy="1323439"/>
          </a:xfrm>
          <a:prstGeom prst="rect">
            <a:avLst/>
          </a:prstGeom>
          <a:noFill/>
        </p:spPr>
        <p:txBody>
          <a:bodyPr wrap="square" rtlCol="0">
            <a:spAutoFit/>
          </a:bodyPr>
          <a:lstStyle/>
          <a:p>
            <a:pPr marL="285750" indent="-285750">
              <a:buFont typeface="Arial" charset="0"/>
              <a:buChar char="•"/>
            </a:pPr>
            <a:r>
              <a:rPr lang="en-US" sz="2000" dirty="0" smtClean="0">
                <a:latin typeface="Times New Roman" panose="02020603050405020304" pitchFamily="18" charset="0"/>
                <a:cs typeface="Times New Roman" panose="02020603050405020304" pitchFamily="18" charset="0"/>
              </a:rPr>
              <a:t>There maybe PS Regular, PS Temp &amp; Adjunct Rows that appear with this query. Please delete these rows to determine your OTPS balance. </a:t>
            </a:r>
          </a:p>
          <a:p>
            <a:pPr marL="285750" indent="-285750">
              <a:buFont typeface="Arial" charset="0"/>
              <a:buChar char="•"/>
            </a:pPr>
            <a:r>
              <a:rPr lang="en-US" sz="2000" dirty="0" smtClean="0">
                <a:latin typeface="Times New Roman" panose="02020603050405020304" pitchFamily="18" charset="0"/>
                <a:cs typeface="Times New Roman" panose="02020603050405020304" pitchFamily="18" charset="0"/>
              </a:rPr>
              <a:t>In addition, if there are any other accounts that appear other than 80120-80125 in the </a:t>
            </a:r>
            <a:r>
              <a:rPr lang="en-US" sz="2000" dirty="0" smtClean="0">
                <a:solidFill>
                  <a:srgbClr val="0070C0"/>
                </a:solidFill>
                <a:latin typeface="Times New Roman" panose="02020603050405020304" pitchFamily="18" charset="0"/>
                <a:cs typeface="Times New Roman" panose="02020603050405020304" pitchFamily="18" charset="0"/>
              </a:rPr>
              <a:t>Account Column</a:t>
            </a:r>
            <a:r>
              <a:rPr lang="en-US" sz="2000" dirty="0" smtClean="0">
                <a:latin typeface="Times New Roman" panose="02020603050405020304" pitchFamily="18" charset="0"/>
                <a:cs typeface="Times New Roman" panose="02020603050405020304" pitchFamily="18" charset="0"/>
              </a:rPr>
              <a:t>, delete them as well.</a:t>
            </a:r>
            <a:endParaRPr lang="en-US" sz="2000" dirty="0">
              <a:latin typeface="Times New Roman" panose="02020603050405020304" pitchFamily="18" charset="0"/>
              <a:cs typeface="Times New Roman" panose="02020603050405020304" pitchFamily="18" charset="0"/>
            </a:endParaRPr>
          </a:p>
        </p:txBody>
      </p:sp>
      <p:cxnSp>
        <p:nvCxnSpPr>
          <p:cNvPr id="4117" name="Straight Arrow Connector 4116"/>
          <p:cNvCxnSpPr/>
          <p:nvPr/>
        </p:nvCxnSpPr>
        <p:spPr>
          <a:xfrm flipV="1">
            <a:off x="1828800" y="2590800"/>
            <a:ext cx="0" cy="2514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1421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41362"/>
            <a:ext cx="8229600" cy="5265738"/>
          </a:xfrm>
        </p:spPr>
        <p:txBody>
          <a:bodyPr/>
          <a:lstStyle/>
          <a:p>
            <a:pPr lvl="0"/>
            <a:endParaRPr lang="en-US" sz="2800" dirty="0" smtClean="0"/>
          </a:p>
          <a:p>
            <a:pPr lvl="0"/>
            <a:r>
              <a:rPr lang="en-US" sz="2800" dirty="0" smtClean="0"/>
              <a:t>On the </a:t>
            </a:r>
            <a:r>
              <a:rPr lang="en-US" sz="2800" dirty="0"/>
              <a:t>college website under Faculty &amp; Staff</a:t>
            </a:r>
          </a:p>
          <a:p>
            <a:pPr lvl="0"/>
            <a:r>
              <a:rPr lang="en-US" sz="2800" dirty="0" smtClean="0"/>
              <a:t>Click </a:t>
            </a:r>
            <a:r>
              <a:rPr lang="en-US" sz="2800" dirty="0"/>
              <a:t>on SharePoint Portal </a:t>
            </a:r>
            <a:r>
              <a:rPr lang="en-US" sz="2800" dirty="0" smtClean="0"/>
              <a:t>2013</a:t>
            </a:r>
            <a:endParaRPr lang="en-US" sz="2800" dirty="0"/>
          </a:p>
          <a:p>
            <a:pPr lvl="0"/>
            <a:r>
              <a:rPr lang="en-US" sz="2800" dirty="0" smtClean="0"/>
              <a:t>Log </a:t>
            </a:r>
            <a:r>
              <a:rPr lang="en-US" sz="2800" dirty="0"/>
              <a:t>on with your User Name and </a:t>
            </a:r>
            <a:r>
              <a:rPr lang="en-US" sz="2800" dirty="0" smtClean="0"/>
              <a:t>Password</a:t>
            </a:r>
          </a:p>
          <a:p>
            <a:pPr lvl="0"/>
            <a:r>
              <a:rPr lang="en-US" sz="2800" dirty="0" smtClean="0"/>
              <a:t>Click on the </a:t>
            </a:r>
            <a:r>
              <a:rPr lang="en-US" sz="2800" b="1" dirty="0" smtClean="0"/>
              <a:t>Budget office link</a:t>
            </a:r>
          </a:p>
          <a:p>
            <a:pPr lvl="0"/>
            <a:r>
              <a:rPr lang="en-US" sz="2800" dirty="0" smtClean="0"/>
              <a:t>Select your division </a:t>
            </a:r>
            <a:endParaRPr lang="en-US" sz="2800" dirty="0"/>
          </a:p>
          <a:p>
            <a:pPr lvl="0"/>
            <a:r>
              <a:rPr lang="en-US" sz="2800" dirty="0" smtClean="0"/>
              <a:t>Select your department and navigation the system.</a:t>
            </a:r>
            <a:endParaRPr lang="en-US" sz="2800" dirty="0"/>
          </a:p>
          <a:p>
            <a:endParaRPr lang="en-US" dirty="0"/>
          </a:p>
        </p:txBody>
      </p:sp>
      <p:sp>
        <p:nvSpPr>
          <p:cNvPr id="3" name="Title 2"/>
          <p:cNvSpPr>
            <a:spLocks noGrp="1"/>
          </p:cNvSpPr>
          <p:nvPr>
            <p:ph type="title"/>
          </p:nvPr>
        </p:nvSpPr>
        <p:spPr>
          <a:xfrm>
            <a:off x="457200" y="274638"/>
            <a:ext cx="8229600" cy="466724"/>
          </a:xfrm>
        </p:spPr>
        <p:txBody>
          <a:bodyPr>
            <a:normAutofit fontScale="90000"/>
          </a:bodyPr>
          <a:lstStyle/>
          <a:p>
            <a:pPr algn="ctr"/>
            <a:r>
              <a:rPr lang="en-US" dirty="0" smtClean="0"/>
              <a:t>SharePoint Reports</a:t>
            </a:r>
            <a:endParaRPr lang="en-US"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21</a:t>
            </a:fld>
            <a:endParaRPr lang="en-US" dirty="0"/>
          </a:p>
        </p:txBody>
      </p:sp>
    </p:spTree>
    <p:extLst>
      <p:ext uri="{BB962C8B-B14F-4D97-AF65-F5344CB8AC3E}">
        <p14:creationId xmlns:p14="http://schemas.microsoft.com/office/powerpoint/2010/main" val="2625235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Funds may be transferred between departments and expense categories</a:t>
            </a:r>
          </a:p>
          <a:p>
            <a:endParaRPr lang="en-US" dirty="0"/>
          </a:p>
          <a:p>
            <a:r>
              <a:rPr lang="en-US" dirty="0" smtClean="0"/>
              <a:t>Transfers may be requested via emails</a:t>
            </a:r>
          </a:p>
          <a:p>
            <a:endParaRPr lang="en-US" dirty="0"/>
          </a:p>
          <a:p>
            <a:r>
              <a:rPr lang="en-US" dirty="0" smtClean="0"/>
              <a:t>Transfers can only be requested by an authorized signatory</a:t>
            </a:r>
          </a:p>
          <a:p>
            <a:endParaRPr lang="en-US" dirty="0"/>
          </a:p>
          <a:p>
            <a:r>
              <a:rPr lang="en-US" dirty="0" smtClean="0"/>
              <a:t>Transfers requested by an unauthorized signatory with be disallowed.</a:t>
            </a:r>
            <a:endParaRPr lang="en-US" dirty="0"/>
          </a:p>
        </p:txBody>
      </p:sp>
      <p:sp>
        <p:nvSpPr>
          <p:cNvPr id="3" name="Title 2"/>
          <p:cNvSpPr>
            <a:spLocks noGrp="1"/>
          </p:cNvSpPr>
          <p:nvPr>
            <p:ph type="title"/>
          </p:nvPr>
        </p:nvSpPr>
        <p:spPr/>
        <p:txBody>
          <a:bodyPr/>
          <a:lstStyle/>
          <a:p>
            <a:r>
              <a:rPr lang="en-US" dirty="0" smtClean="0"/>
              <a:t>Tax Levy Budget Transfers</a:t>
            </a:r>
            <a:endParaRPr lang="en-US"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22</a:t>
            </a:fld>
            <a:endParaRPr lang="en-US" dirty="0"/>
          </a:p>
        </p:txBody>
      </p:sp>
    </p:spTree>
    <p:extLst>
      <p:ext uri="{BB962C8B-B14F-4D97-AF65-F5344CB8AC3E}">
        <p14:creationId xmlns:p14="http://schemas.microsoft.com/office/powerpoint/2010/main" val="1776213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2AAEF1-4035-46D9-A77A-43C823A636AD}" type="slidenum">
              <a:rPr lang="en-US" smtClean="0"/>
              <a:t>23</a:t>
            </a:fld>
            <a:endParaRPr lang="en-US" dirty="0"/>
          </a:p>
        </p:txBody>
      </p:sp>
      <p:sp>
        <p:nvSpPr>
          <p:cNvPr id="4" name="Title 1"/>
          <p:cNvSpPr txBox="1">
            <a:spLocks/>
          </p:cNvSpPr>
          <p:nvPr/>
        </p:nvSpPr>
        <p:spPr>
          <a:xfrm>
            <a:off x="0" y="7510"/>
            <a:ext cx="9144000" cy="602090"/>
          </a:xfrm>
          <a:prstGeom prst="rect">
            <a:avLst/>
          </a:prstGeom>
          <a:solidFill>
            <a:schemeClr val="tx2">
              <a:lumMod val="60000"/>
              <a:lumOff val="4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Budget Transfer Form</a:t>
            </a:r>
            <a:endParaRPr lang="en-US" sz="3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43440343"/>
              </p:ext>
            </p:extLst>
          </p:nvPr>
        </p:nvGraphicFramePr>
        <p:xfrm>
          <a:off x="-2" y="609599"/>
          <a:ext cx="9144003" cy="6248407"/>
        </p:xfrm>
        <a:graphic>
          <a:graphicData uri="http://schemas.openxmlformats.org/drawingml/2006/table">
            <a:tbl>
              <a:tblPr/>
              <a:tblGrid>
                <a:gridCol w="1223472">
                  <a:extLst>
                    <a:ext uri="{9D8B030D-6E8A-4147-A177-3AD203B41FA5}">
                      <a16:colId xmlns:a16="http://schemas.microsoft.com/office/drawing/2014/main" val="20000"/>
                    </a:ext>
                  </a:extLst>
                </a:gridCol>
                <a:gridCol w="1048692">
                  <a:extLst>
                    <a:ext uri="{9D8B030D-6E8A-4147-A177-3AD203B41FA5}">
                      <a16:colId xmlns:a16="http://schemas.microsoft.com/office/drawing/2014/main" val="20001"/>
                    </a:ext>
                  </a:extLst>
                </a:gridCol>
                <a:gridCol w="629215">
                  <a:extLst>
                    <a:ext uri="{9D8B030D-6E8A-4147-A177-3AD203B41FA5}">
                      <a16:colId xmlns:a16="http://schemas.microsoft.com/office/drawing/2014/main" val="20002"/>
                    </a:ext>
                  </a:extLst>
                </a:gridCol>
                <a:gridCol w="710780">
                  <a:extLst>
                    <a:ext uri="{9D8B030D-6E8A-4147-A177-3AD203B41FA5}">
                      <a16:colId xmlns:a16="http://schemas.microsoft.com/office/drawing/2014/main" val="20003"/>
                    </a:ext>
                  </a:extLst>
                </a:gridCol>
                <a:gridCol w="760301">
                  <a:extLst>
                    <a:ext uri="{9D8B030D-6E8A-4147-A177-3AD203B41FA5}">
                      <a16:colId xmlns:a16="http://schemas.microsoft.com/office/drawing/2014/main" val="20004"/>
                    </a:ext>
                  </a:extLst>
                </a:gridCol>
                <a:gridCol w="186434">
                  <a:extLst>
                    <a:ext uri="{9D8B030D-6E8A-4147-A177-3AD203B41FA5}">
                      <a16:colId xmlns:a16="http://schemas.microsoft.com/office/drawing/2014/main" val="20005"/>
                    </a:ext>
                  </a:extLst>
                </a:gridCol>
                <a:gridCol w="186434">
                  <a:extLst>
                    <a:ext uri="{9D8B030D-6E8A-4147-A177-3AD203B41FA5}">
                      <a16:colId xmlns:a16="http://schemas.microsoft.com/office/drawing/2014/main" val="20006"/>
                    </a:ext>
                  </a:extLst>
                </a:gridCol>
                <a:gridCol w="1188515">
                  <a:extLst>
                    <a:ext uri="{9D8B030D-6E8A-4147-A177-3AD203B41FA5}">
                      <a16:colId xmlns:a16="http://schemas.microsoft.com/office/drawing/2014/main" val="20007"/>
                    </a:ext>
                  </a:extLst>
                </a:gridCol>
                <a:gridCol w="1048692">
                  <a:extLst>
                    <a:ext uri="{9D8B030D-6E8A-4147-A177-3AD203B41FA5}">
                      <a16:colId xmlns:a16="http://schemas.microsoft.com/office/drawing/2014/main" val="20008"/>
                    </a:ext>
                  </a:extLst>
                </a:gridCol>
                <a:gridCol w="675823">
                  <a:extLst>
                    <a:ext uri="{9D8B030D-6E8A-4147-A177-3AD203B41FA5}">
                      <a16:colId xmlns:a16="http://schemas.microsoft.com/office/drawing/2014/main" val="20009"/>
                    </a:ext>
                  </a:extLst>
                </a:gridCol>
                <a:gridCol w="690388">
                  <a:extLst>
                    <a:ext uri="{9D8B030D-6E8A-4147-A177-3AD203B41FA5}">
                      <a16:colId xmlns:a16="http://schemas.microsoft.com/office/drawing/2014/main" val="20010"/>
                    </a:ext>
                  </a:extLst>
                </a:gridCol>
                <a:gridCol w="795257">
                  <a:extLst>
                    <a:ext uri="{9D8B030D-6E8A-4147-A177-3AD203B41FA5}">
                      <a16:colId xmlns:a16="http://schemas.microsoft.com/office/drawing/2014/main" val="20011"/>
                    </a:ext>
                  </a:extLst>
                </a:gridCol>
              </a:tblGrid>
              <a:tr h="639381">
                <a:tc gridSpan="12">
                  <a:txBody>
                    <a:bodyPr/>
                    <a:lstStyle/>
                    <a:p>
                      <a:pPr algn="ctr" fontAlgn="ctr"/>
                      <a:r>
                        <a:rPr lang="en-US" sz="1300" b="1" i="0" u="sng" strike="noStrike" dirty="0">
                          <a:solidFill>
                            <a:srgbClr val="000000"/>
                          </a:solidFill>
                          <a:effectLst/>
                          <a:latin typeface="Calibri" panose="020F0502020204030204" pitchFamily="34" charset="0"/>
                        </a:rPr>
                        <a:t>FISCAL YEAR </a:t>
                      </a:r>
                      <a:r>
                        <a:rPr lang="en-US" sz="1300" b="1" i="0" u="sng" strike="noStrike" dirty="0" smtClean="0">
                          <a:solidFill>
                            <a:srgbClr val="000000"/>
                          </a:solidFill>
                          <a:effectLst/>
                          <a:latin typeface="Calibri" panose="020F0502020204030204" pitchFamily="34" charset="0"/>
                        </a:rPr>
                        <a:t>2017-2018 </a:t>
                      </a:r>
                      <a:r>
                        <a:rPr lang="en-US" sz="1300" b="1" i="0" u="sng" strike="noStrike" dirty="0">
                          <a:solidFill>
                            <a:srgbClr val="000000"/>
                          </a:solidFill>
                          <a:effectLst/>
                          <a:latin typeface="Calibri" panose="020F0502020204030204" pitchFamily="34" charset="0"/>
                        </a:rPr>
                        <a:t>TAX-LEVY BUDGET TRANSFER FORM</a:t>
                      </a:r>
                    </a:p>
                  </a:txBody>
                  <a:tcPr marL="6812" marR="6812" marT="6812"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4912">
                <a:tc gridSpan="5">
                  <a:txBody>
                    <a:bodyPr/>
                    <a:lstStyle/>
                    <a:p>
                      <a:pPr algn="l" fontAlgn="b"/>
                      <a:r>
                        <a:rPr lang="en-US" sz="1100" b="1" i="0" u="none" strike="noStrike" dirty="0">
                          <a:solidFill>
                            <a:srgbClr val="000000"/>
                          </a:solidFill>
                          <a:effectLst/>
                          <a:latin typeface="Calibri" panose="020F0502020204030204" pitchFamily="34" charset="0"/>
                        </a:rPr>
                        <a:t>DATE:  </a:t>
                      </a:r>
                      <a:r>
                        <a:rPr lang="en-US" sz="1100" b="0" i="0" u="none" strike="noStrike" dirty="0">
                          <a:solidFill>
                            <a:srgbClr val="000000"/>
                          </a:solidFill>
                          <a:effectLst/>
                          <a:latin typeface="Calibri" panose="020F0502020204030204" pitchFamily="34" charset="0"/>
                        </a:rPr>
                        <a:t>_______________________________________</a:t>
                      </a:r>
                      <a:endParaRPr lang="en-US" sz="1100" b="1"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6812" marR="6812" marT="6812"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6812" marR="6812" marT="6812" marB="0" anchor="ctr">
                    <a:lnL>
                      <a:noFill/>
                    </a:lnL>
                    <a:lnR>
                      <a:noFill/>
                    </a:lnR>
                    <a:lnT>
                      <a:noFill/>
                    </a:lnT>
                    <a:lnB>
                      <a:noFill/>
                    </a:lnB>
                  </a:tcPr>
                </a:tc>
                <a:tc gridSpan="4">
                  <a:txBody>
                    <a:bodyPr/>
                    <a:lstStyle/>
                    <a:p>
                      <a:pPr algn="ctr" fontAlgn="ctr"/>
                      <a:endParaRPr lang="en-US" sz="1100" b="1" i="0" u="none" strike="noStrike" dirty="0">
                        <a:solidFill>
                          <a:srgbClr val="000000"/>
                        </a:solidFill>
                        <a:effectLst/>
                        <a:latin typeface="Calibri" panose="020F0502020204030204" pitchFamily="34" charset="0"/>
                      </a:endParaRPr>
                    </a:p>
                  </a:txBody>
                  <a:tcPr marL="6812" marR="6812" marT="6812"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6812" marR="6812" marT="6812" marB="0" anchor="ctr">
                    <a:lnL>
                      <a:noFill/>
                    </a:lnL>
                    <a:lnR>
                      <a:noFill/>
                    </a:lnR>
                    <a:lnT>
                      <a:noFill/>
                    </a:lnT>
                    <a:lnB>
                      <a:noFill/>
                    </a:lnB>
                  </a:tcPr>
                </a:tc>
                <a:extLst>
                  <a:ext uri="{0D108BD9-81ED-4DB2-BD59-A6C34878D82A}">
                    <a16:rowId xmlns:a16="http://schemas.microsoft.com/office/drawing/2014/main" val="10001"/>
                  </a:ext>
                </a:extLst>
              </a:tr>
              <a:tr h="366704">
                <a:tc gridSpan="5">
                  <a:txBody>
                    <a:bodyPr/>
                    <a:lstStyle/>
                    <a:p>
                      <a:pPr algn="ctr" fontAlgn="b"/>
                      <a:r>
                        <a:rPr lang="en-US" sz="1000" b="1" i="0" u="none" strike="noStrike" dirty="0">
                          <a:solidFill>
                            <a:srgbClr val="000000"/>
                          </a:solidFill>
                          <a:effectLst/>
                          <a:latin typeface="Calibri" panose="020F0502020204030204" pitchFamily="34" charset="0"/>
                        </a:rPr>
                        <a:t>FROM</a:t>
                      </a:r>
                    </a:p>
                  </a:txBody>
                  <a:tcPr marL="6812" marR="6812" marT="68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gridSpan="5">
                  <a:txBody>
                    <a:bodyPr/>
                    <a:lstStyle/>
                    <a:p>
                      <a:pPr algn="ctr" fontAlgn="ctr"/>
                      <a:r>
                        <a:rPr lang="en-US" sz="1000" b="1" i="0" u="none" strike="noStrike" dirty="0">
                          <a:solidFill>
                            <a:srgbClr val="000000"/>
                          </a:solidFill>
                          <a:effectLst/>
                          <a:latin typeface="Calibri" panose="020F0502020204030204" pitchFamily="34" charset="0"/>
                        </a:rPr>
                        <a:t>TO</a:t>
                      </a:r>
                    </a:p>
                  </a:txBody>
                  <a:tcPr marL="6812" marR="6812" marT="6812"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9691">
                <a:tc>
                  <a:txBody>
                    <a:bodyPr/>
                    <a:lstStyle/>
                    <a:p>
                      <a:pPr algn="l" fontAlgn="b"/>
                      <a:r>
                        <a:rPr lang="en-US" sz="800" b="1" i="0" u="none" strike="noStrike" dirty="0">
                          <a:solidFill>
                            <a:srgbClr val="000000"/>
                          </a:solidFill>
                          <a:effectLst/>
                          <a:latin typeface="Calibri" panose="020F0502020204030204" pitchFamily="34" charset="0"/>
                        </a:rPr>
                        <a:t>Department Name:</a:t>
                      </a:r>
                    </a:p>
                  </a:txBody>
                  <a:tcPr marL="6812" marR="6812" marT="6812" marB="0" anchor="b">
                    <a:lnL>
                      <a:noFill/>
                    </a:lnL>
                    <a:lnR>
                      <a:noFill/>
                    </a:lnR>
                    <a:lnT>
                      <a:noFill/>
                    </a:lnT>
                    <a:lnB>
                      <a:noFill/>
                    </a:lnB>
                  </a:tcPr>
                </a:tc>
                <a:tc gridSpan="4">
                  <a:txBody>
                    <a:bodyPr/>
                    <a:lstStyle/>
                    <a:p>
                      <a:pPr algn="l" fontAlgn="b"/>
                      <a:r>
                        <a:rPr lang="en-US" sz="800" b="0" i="0" u="none" strike="noStrike" dirty="0">
                          <a:solidFill>
                            <a:srgbClr val="000000"/>
                          </a:solidFill>
                          <a:effectLst/>
                          <a:latin typeface="Calibri" panose="020F0502020204030204" pitchFamily="34" charset="0"/>
                        </a:rPr>
                        <a:t>_____________________________________________</a:t>
                      </a:r>
                    </a:p>
                  </a:txBody>
                  <a:tcPr marL="6812" marR="6812" marT="68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00000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Department Name:</a:t>
                      </a:r>
                    </a:p>
                  </a:txBody>
                  <a:tcPr marL="6812" marR="6812" marT="6812" marB="0" anchor="b">
                    <a:lnL>
                      <a:noFill/>
                    </a:lnL>
                    <a:lnR>
                      <a:noFill/>
                    </a:lnR>
                    <a:lnT>
                      <a:noFill/>
                    </a:lnT>
                    <a:lnB>
                      <a:noFill/>
                    </a:lnB>
                  </a:tcPr>
                </a:tc>
                <a:tc gridSpan="4">
                  <a:txBody>
                    <a:bodyPr/>
                    <a:lstStyle/>
                    <a:p>
                      <a:pPr algn="l" fontAlgn="b"/>
                      <a:r>
                        <a:rPr lang="en-US" sz="800" b="0" i="0" u="none" strike="noStrike" dirty="0">
                          <a:solidFill>
                            <a:srgbClr val="000000"/>
                          </a:solidFill>
                          <a:effectLst/>
                          <a:latin typeface="Calibri" panose="020F0502020204030204" pitchFamily="34" charset="0"/>
                        </a:rPr>
                        <a:t>_____________________________________________</a:t>
                      </a:r>
                    </a:p>
                  </a:txBody>
                  <a:tcPr marL="6812" marR="6812" marT="68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29094">
                <a:tc>
                  <a:txBody>
                    <a:bodyPr/>
                    <a:lstStyle/>
                    <a:p>
                      <a:pPr algn="l" fontAlgn="b"/>
                      <a:r>
                        <a:rPr lang="en-US" sz="800" b="1" i="0" u="none" strike="noStrike" dirty="0">
                          <a:solidFill>
                            <a:srgbClr val="000000"/>
                          </a:solidFill>
                          <a:effectLst/>
                          <a:latin typeface="Calibri" panose="020F0502020204030204" pitchFamily="34" charset="0"/>
                        </a:rPr>
                        <a:t>Department Number:</a:t>
                      </a:r>
                    </a:p>
                  </a:txBody>
                  <a:tcPr marL="6812" marR="6812" marT="6812" marB="0" anchor="b">
                    <a:lnL>
                      <a:noFill/>
                    </a:lnL>
                    <a:lnR>
                      <a:noFill/>
                    </a:lnR>
                    <a:lnT>
                      <a:noFill/>
                    </a:lnT>
                    <a:lnB>
                      <a:noFill/>
                    </a:lnB>
                  </a:tcPr>
                </a:tc>
                <a:tc gridSpan="4">
                  <a:txBody>
                    <a:bodyPr/>
                    <a:lstStyle/>
                    <a:p>
                      <a:pPr algn="l" fontAlgn="b"/>
                      <a:r>
                        <a:rPr lang="en-US" sz="800" b="0" i="0" u="none" strike="noStrike" dirty="0">
                          <a:solidFill>
                            <a:srgbClr val="000000"/>
                          </a:solidFill>
                          <a:effectLst/>
                          <a:latin typeface="Calibri" panose="020F0502020204030204" pitchFamily="34" charset="0"/>
                        </a:rPr>
                        <a:t>_____________________________________________</a:t>
                      </a:r>
                    </a:p>
                  </a:txBody>
                  <a:tcPr marL="6812" marR="6812" marT="68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00000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Department Number:</a:t>
                      </a:r>
                    </a:p>
                  </a:txBody>
                  <a:tcPr marL="6812" marR="6812" marT="6812" marB="0" anchor="b">
                    <a:lnL>
                      <a:noFill/>
                    </a:lnL>
                    <a:lnR>
                      <a:noFill/>
                    </a:lnR>
                    <a:lnT>
                      <a:noFill/>
                    </a:lnT>
                    <a:lnB>
                      <a:noFill/>
                    </a:lnB>
                  </a:tcPr>
                </a:tc>
                <a:tc gridSpan="4">
                  <a:txBody>
                    <a:bodyPr/>
                    <a:lstStyle/>
                    <a:p>
                      <a:pPr algn="l" fontAlgn="b"/>
                      <a:r>
                        <a:rPr lang="en-US" sz="800" b="0" i="0" u="none" strike="noStrike" dirty="0">
                          <a:solidFill>
                            <a:srgbClr val="000000"/>
                          </a:solidFill>
                          <a:effectLst/>
                          <a:latin typeface="Calibri" panose="020F0502020204030204" pitchFamily="34" charset="0"/>
                        </a:rPr>
                        <a:t>_____________________________________________</a:t>
                      </a:r>
                    </a:p>
                  </a:txBody>
                  <a:tcPr marL="6812" marR="6812" marT="68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88054">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00000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10005"/>
                  </a:ext>
                </a:extLst>
              </a:tr>
              <a:tr h="188054">
                <a:tc>
                  <a:txBody>
                    <a:bodyPr/>
                    <a:lstStyle/>
                    <a:p>
                      <a:pPr algn="ctr" fontAlgn="b"/>
                      <a:r>
                        <a:rPr lang="en-US" sz="800" b="1" i="0" u="sng" strike="noStrike" dirty="0">
                          <a:solidFill>
                            <a:srgbClr val="000000"/>
                          </a:solidFill>
                          <a:effectLst/>
                          <a:latin typeface="Calibri" panose="020F0502020204030204" pitchFamily="34" charset="0"/>
                        </a:rPr>
                        <a:t>OTPS Account Code</a:t>
                      </a:r>
                    </a:p>
                  </a:txBody>
                  <a:tcPr marL="6812" marR="6812" marT="6812" marB="0" anchor="b">
                    <a:lnL>
                      <a:noFill/>
                    </a:lnL>
                    <a:lnR>
                      <a:noFill/>
                    </a:lnR>
                    <a:lnT>
                      <a:noFill/>
                    </a:lnT>
                    <a:lnB>
                      <a:noFill/>
                    </a:lnB>
                  </a:tcPr>
                </a:tc>
                <a:tc>
                  <a:txBody>
                    <a:bodyPr/>
                    <a:lstStyle/>
                    <a:p>
                      <a:pPr algn="ctr" fontAlgn="b"/>
                      <a:r>
                        <a:rPr lang="en-US" sz="800" b="1" i="0" u="sng" strike="noStrike" dirty="0">
                          <a:solidFill>
                            <a:srgbClr val="000000"/>
                          </a:solidFill>
                          <a:effectLst/>
                          <a:latin typeface="Calibri" panose="020F0502020204030204" pitchFamily="34" charset="0"/>
                        </a:rPr>
                        <a:t>Amount</a:t>
                      </a:r>
                    </a:p>
                  </a:txBody>
                  <a:tcPr marL="6812" marR="6812" marT="6812"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000000"/>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ctr" fontAlgn="b"/>
                      <a:r>
                        <a:rPr lang="en-US" sz="800" b="1" i="0" u="sng" strike="noStrike" dirty="0">
                          <a:solidFill>
                            <a:srgbClr val="000000"/>
                          </a:solidFill>
                          <a:effectLst/>
                          <a:latin typeface="Calibri" panose="020F0502020204030204" pitchFamily="34" charset="0"/>
                        </a:rPr>
                        <a:t>OTPS Account Code</a:t>
                      </a:r>
                    </a:p>
                  </a:txBody>
                  <a:tcPr marL="6812" marR="6812" marT="6812" marB="0" anchor="b">
                    <a:lnL>
                      <a:noFill/>
                    </a:lnL>
                    <a:lnR>
                      <a:noFill/>
                    </a:lnR>
                    <a:lnT>
                      <a:noFill/>
                    </a:lnT>
                    <a:lnB>
                      <a:noFill/>
                    </a:lnB>
                  </a:tcPr>
                </a:tc>
                <a:tc>
                  <a:txBody>
                    <a:bodyPr/>
                    <a:lstStyle/>
                    <a:p>
                      <a:pPr algn="ctr" fontAlgn="b"/>
                      <a:r>
                        <a:rPr lang="en-US" sz="800" b="1" i="0" u="sng" strike="noStrike" dirty="0">
                          <a:solidFill>
                            <a:srgbClr val="000000"/>
                          </a:solidFill>
                          <a:effectLst/>
                          <a:latin typeface="Calibri" panose="020F0502020204030204" pitchFamily="34" charset="0"/>
                        </a:rPr>
                        <a:t>Amount</a:t>
                      </a:r>
                    </a:p>
                  </a:txBody>
                  <a:tcPr marL="6812" marR="6812" marT="6812"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1"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10006"/>
                  </a:ext>
                </a:extLst>
              </a:tr>
              <a:tr h="188054">
                <a:tc>
                  <a:txBody>
                    <a:bodyPr/>
                    <a:lstStyle/>
                    <a:p>
                      <a:pPr algn="ctr" fontAlgn="b"/>
                      <a:r>
                        <a:rPr lang="en-US" sz="800" b="0" i="0" u="none" strike="noStrike" dirty="0">
                          <a:solidFill>
                            <a:srgbClr val="000000"/>
                          </a:solidFill>
                          <a:effectLst/>
                          <a:latin typeface="Calibri" panose="020F0502020204030204" pitchFamily="34" charset="0"/>
                        </a:rPr>
                        <a:t>80120</a:t>
                      </a:r>
                    </a:p>
                  </a:txBody>
                  <a:tcPr marL="6812" marR="6812" marT="6812" marB="0" anchor="b">
                    <a:lnL>
                      <a:noFill/>
                    </a:lnL>
                    <a:lnR>
                      <a:noFill/>
                    </a:lnR>
                    <a:lnT>
                      <a:noFill/>
                    </a:lnT>
                    <a:lnB>
                      <a:noFill/>
                    </a:lnB>
                  </a:tcPr>
                </a:tc>
                <a:tc gridSpan="2">
                  <a:txBody>
                    <a:bodyPr/>
                    <a:lstStyle/>
                    <a:p>
                      <a:pPr algn="l" fontAlgn="b"/>
                      <a:r>
                        <a:rPr lang="en-US" sz="800" b="0" i="0" u="none" strike="noStrike" dirty="0">
                          <a:solidFill>
                            <a:srgbClr val="000000"/>
                          </a:solidFill>
                          <a:effectLst/>
                          <a:latin typeface="Calibri" panose="020F0502020204030204" pitchFamily="34" charset="0"/>
                        </a:rPr>
                        <a:t>_____________________</a:t>
                      </a:r>
                    </a:p>
                  </a:txBody>
                  <a:tcPr marL="6812" marR="6812" marT="6812" marB="0" anchor="b">
                    <a:lnL>
                      <a:noFill/>
                    </a:lnL>
                    <a:lnR>
                      <a:noFill/>
                    </a:lnR>
                    <a:lnT>
                      <a:noFill/>
                    </a:lnT>
                    <a:lnB>
                      <a:noFill/>
                    </a:lnB>
                  </a:tcPr>
                </a:tc>
                <a:tc hMerge="1">
                  <a:txBody>
                    <a:bodyPr/>
                    <a:lstStyle/>
                    <a:p>
                      <a:endParaRPr lang="en-US"/>
                    </a:p>
                  </a:txBody>
                  <a:tcPr/>
                </a:tc>
                <a:tc gridSpan="2">
                  <a:txBody>
                    <a:bodyPr/>
                    <a:lstStyle/>
                    <a:p>
                      <a:pPr algn="l" fontAlgn="b"/>
                      <a:r>
                        <a:rPr lang="en-US" sz="800" b="0" i="0" u="none" strike="noStrike" dirty="0">
                          <a:solidFill>
                            <a:srgbClr val="000000"/>
                          </a:solidFill>
                          <a:effectLst/>
                          <a:latin typeface="Calibri" panose="020F0502020204030204" pitchFamily="34" charset="0"/>
                        </a:rPr>
                        <a:t>Supplies &amp; Materials</a:t>
                      </a:r>
                    </a:p>
                  </a:txBody>
                  <a:tcPr marL="6812" marR="6812" marT="6812"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00000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80120</a:t>
                      </a:r>
                    </a:p>
                  </a:txBody>
                  <a:tcPr marL="6812" marR="6812" marT="6812" marB="0" anchor="b">
                    <a:lnL>
                      <a:noFill/>
                    </a:lnL>
                    <a:lnR>
                      <a:noFill/>
                    </a:lnR>
                    <a:lnT>
                      <a:noFill/>
                    </a:lnT>
                    <a:lnB>
                      <a:noFill/>
                    </a:lnB>
                  </a:tcPr>
                </a:tc>
                <a:tc gridSpan="2">
                  <a:txBody>
                    <a:bodyPr/>
                    <a:lstStyle/>
                    <a:p>
                      <a:pPr algn="l" fontAlgn="b"/>
                      <a:r>
                        <a:rPr lang="en-US" sz="800" b="0" i="0" u="none" strike="noStrike" dirty="0">
                          <a:solidFill>
                            <a:srgbClr val="000000"/>
                          </a:solidFill>
                          <a:effectLst/>
                          <a:latin typeface="Calibri" panose="020F0502020204030204" pitchFamily="34" charset="0"/>
                        </a:rPr>
                        <a:t>_____________________</a:t>
                      </a:r>
                    </a:p>
                  </a:txBody>
                  <a:tcPr marL="6812" marR="6812" marT="6812" marB="0" anchor="b">
                    <a:lnL>
                      <a:noFill/>
                    </a:lnL>
                    <a:lnR>
                      <a:noFill/>
                    </a:lnR>
                    <a:lnT>
                      <a:noFill/>
                    </a:lnT>
                    <a:lnB>
                      <a:noFill/>
                    </a:lnB>
                  </a:tcPr>
                </a:tc>
                <a:tc hMerge="1">
                  <a:txBody>
                    <a:bodyPr/>
                    <a:lstStyle/>
                    <a:p>
                      <a:endParaRPr lang="en-US"/>
                    </a:p>
                  </a:txBody>
                  <a:tcPr/>
                </a:tc>
                <a:tc gridSpan="2">
                  <a:txBody>
                    <a:bodyPr/>
                    <a:lstStyle/>
                    <a:p>
                      <a:pPr algn="l" fontAlgn="b"/>
                      <a:r>
                        <a:rPr lang="en-US" sz="800" b="0" i="0" u="none" strike="noStrike" dirty="0">
                          <a:solidFill>
                            <a:srgbClr val="000000"/>
                          </a:solidFill>
                          <a:effectLst/>
                          <a:latin typeface="Calibri" panose="020F0502020204030204" pitchFamily="34" charset="0"/>
                        </a:rPr>
                        <a:t>Supplies &amp; Materials</a:t>
                      </a:r>
                    </a:p>
                  </a:txBody>
                  <a:tcPr marL="6812" marR="6812" marT="6812"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7"/>
                  </a:ext>
                </a:extLst>
              </a:tr>
              <a:tr h="253872">
                <a:tc>
                  <a:txBody>
                    <a:bodyPr/>
                    <a:lstStyle/>
                    <a:p>
                      <a:pPr algn="ctr" fontAlgn="b"/>
                      <a:r>
                        <a:rPr lang="en-US" sz="800" b="0" i="0" u="none" strike="noStrike" dirty="0">
                          <a:solidFill>
                            <a:srgbClr val="000000"/>
                          </a:solidFill>
                          <a:effectLst/>
                          <a:latin typeface="Calibri" panose="020F0502020204030204" pitchFamily="34" charset="0"/>
                        </a:rPr>
                        <a:t>80121</a:t>
                      </a:r>
                    </a:p>
                  </a:txBody>
                  <a:tcPr marL="6812" marR="6812" marT="6812" marB="0" anchor="b">
                    <a:lnL>
                      <a:noFill/>
                    </a:lnL>
                    <a:lnR>
                      <a:noFill/>
                    </a:lnR>
                    <a:lnT>
                      <a:noFill/>
                    </a:lnT>
                    <a:lnB>
                      <a:noFill/>
                    </a:lnB>
                  </a:tcPr>
                </a:tc>
                <a:tc gridSpan="2">
                  <a:txBody>
                    <a:bodyPr/>
                    <a:lstStyle/>
                    <a:p>
                      <a:pPr algn="l" fontAlgn="b"/>
                      <a:r>
                        <a:rPr lang="en-US" sz="800" b="0" i="0" u="none" strike="noStrike" dirty="0">
                          <a:solidFill>
                            <a:srgbClr val="000000"/>
                          </a:solidFill>
                          <a:effectLst/>
                          <a:latin typeface="Calibri" panose="020F0502020204030204" pitchFamily="34" charset="0"/>
                        </a:rPr>
                        <a:t>_____________________</a:t>
                      </a:r>
                    </a:p>
                  </a:txBody>
                  <a:tcPr marL="6812" marR="6812" marT="6812"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panose="020F0502020204030204" pitchFamily="34" charset="0"/>
                        </a:rPr>
                        <a:t>Travel</a:t>
                      </a: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00000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80121</a:t>
                      </a:r>
                    </a:p>
                  </a:txBody>
                  <a:tcPr marL="6812" marR="6812" marT="6812" marB="0" anchor="b">
                    <a:lnL>
                      <a:noFill/>
                    </a:lnL>
                    <a:lnR>
                      <a:noFill/>
                    </a:lnR>
                    <a:lnT>
                      <a:noFill/>
                    </a:lnT>
                    <a:lnB>
                      <a:noFill/>
                    </a:lnB>
                  </a:tcPr>
                </a:tc>
                <a:tc gridSpan="2">
                  <a:txBody>
                    <a:bodyPr/>
                    <a:lstStyle/>
                    <a:p>
                      <a:pPr algn="l" fontAlgn="b"/>
                      <a:r>
                        <a:rPr lang="en-US" sz="800" b="0" i="0" u="none" strike="noStrike" dirty="0">
                          <a:solidFill>
                            <a:srgbClr val="000000"/>
                          </a:solidFill>
                          <a:effectLst/>
                          <a:latin typeface="Calibri" panose="020F0502020204030204" pitchFamily="34" charset="0"/>
                        </a:rPr>
                        <a:t>_____________________</a:t>
                      </a:r>
                    </a:p>
                  </a:txBody>
                  <a:tcPr marL="6812" marR="6812" marT="6812"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panose="020F0502020204030204" pitchFamily="34" charset="0"/>
                        </a:rPr>
                        <a:t>Travel</a:t>
                      </a: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10008"/>
                  </a:ext>
                </a:extLst>
              </a:tr>
              <a:tr h="253872">
                <a:tc>
                  <a:txBody>
                    <a:bodyPr/>
                    <a:lstStyle/>
                    <a:p>
                      <a:pPr algn="ctr" fontAlgn="b"/>
                      <a:r>
                        <a:rPr lang="en-US" sz="800" b="0" i="0" u="none" strike="noStrike" dirty="0">
                          <a:solidFill>
                            <a:srgbClr val="000000"/>
                          </a:solidFill>
                          <a:effectLst/>
                          <a:latin typeface="Calibri" panose="020F0502020204030204" pitchFamily="34" charset="0"/>
                        </a:rPr>
                        <a:t>80122</a:t>
                      </a:r>
                    </a:p>
                  </a:txBody>
                  <a:tcPr marL="6812" marR="6812" marT="6812" marB="0" anchor="b">
                    <a:lnL>
                      <a:noFill/>
                    </a:lnL>
                    <a:lnR>
                      <a:noFill/>
                    </a:lnR>
                    <a:lnT>
                      <a:noFill/>
                    </a:lnT>
                    <a:lnB>
                      <a:noFill/>
                    </a:lnB>
                  </a:tcPr>
                </a:tc>
                <a:tc gridSpan="2">
                  <a:txBody>
                    <a:bodyPr/>
                    <a:lstStyle/>
                    <a:p>
                      <a:pPr algn="l" fontAlgn="b"/>
                      <a:r>
                        <a:rPr lang="en-US" sz="800" b="0" i="0" u="none" strike="noStrike" dirty="0">
                          <a:solidFill>
                            <a:srgbClr val="000000"/>
                          </a:solidFill>
                          <a:effectLst/>
                          <a:latin typeface="Calibri" panose="020F0502020204030204" pitchFamily="34" charset="0"/>
                        </a:rPr>
                        <a:t>_____________________</a:t>
                      </a:r>
                    </a:p>
                  </a:txBody>
                  <a:tcPr marL="6812" marR="6812" marT="6812" marB="0" anchor="b">
                    <a:lnL>
                      <a:noFill/>
                    </a:lnL>
                    <a:lnR>
                      <a:noFill/>
                    </a:lnR>
                    <a:lnT>
                      <a:noFill/>
                    </a:lnT>
                    <a:lnB>
                      <a:noFill/>
                    </a:lnB>
                  </a:tcPr>
                </a:tc>
                <a:tc hMerge="1">
                  <a:txBody>
                    <a:bodyPr/>
                    <a:lstStyle/>
                    <a:p>
                      <a:endParaRPr lang="en-US"/>
                    </a:p>
                  </a:txBody>
                  <a:tcPr/>
                </a:tc>
                <a:tc gridSpan="2">
                  <a:txBody>
                    <a:bodyPr/>
                    <a:lstStyle/>
                    <a:p>
                      <a:pPr algn="l" fontAlgn="b"/>
                      <a:r>
                        <a:rPr lang="en-US" sz="800" b="0" i="0" u="none" strike="noStrike" dirty="0">
                          <a:solidFill>
                            <a:srgbClr val="000000"/>
                          </a:solidFill>
                          <a:effectLst/>
                          <a:latin typeface="Calibri" panose="020F0502020204030204" pitchFamily="34" charset="0"/>
                        </a:rPr>
                        <a:t>Misc. Contractual Services</a:t>
                      </a:r>
                    </a:p>
                  </a:txBody>
                  <a:tcPr marL="6812" marR="6812" marT="6812"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00000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80122</a:t>
                      </a:r>
                    </a:p>
                  </a:txBody>
                  <a:tcPr marL="6812" marR="6812" marT="6812" marB="0" anchor="b">
                    <a:lnL>
                      <a:noFill/>
                    </a:lnL>
                    <a:lnR>
                      <a:noFill/>
                    </a:lnR>
                    <a:lnT>
                      <a:noFill/>
                    </a:lnT>
                    <a:lnB>
                      <a:noFill/>
                    </a:lnB>
                  </a:tcPr>
                </a:tc>
                <a:tc gridSpan="2">
                  <a:txBody>
                    <a:bodyPr/>
                    <a:lstStyle/>
                    <a:p>
                      <a:pPr algn="l" fontAlgn="b"/>
                      <a:r>
                        <a:rPr lang="en-US" sz="800" b="0" i="0" u="none" strike="noStrike" dirty="0">
                          <a:solidFill>
                            <a:srgbClr val="000000"/>
                          </a:solidFill>
                          <a:effectLst/>
                          <a:latin typeface="Calibri" panose="020F0502020204030204" pitchFamily="34" charset="0"/>
                        </a:rPr>
                        <a:t>_____________________</a:t>
                      </a:r>
                    </a:p>
                  </a:txBody>
                  <a:tcPr marL="6812" marR="6812" marT="6812" marB="0" anchor="b">
                    <a:lnL>
                      <a:noFill/>
                    </a:lnL>
                    <a:lnR>
                      <a:noFill/>
                    </a:lnR>
                    <a:lnT>
                      <a:noFill/>
                    </a:lnT>
                    <a:lnB>
                      <a:noFill/>
                    </a:lnB>
                  </a:tcPr>
                </a:tc>
                <a:tc hMerge="1">
                  <a:txBody>
                    <a:bodyPr/>
                    <a:lstStyle/>
                    <a:p>
                      <a:endParaRPr lang="en-US"/>
                    </a:p>
                  </a:txBody>
                  <a:tcPr/>
                </a:tc>
                <a:tc gridSpan="2">
                  <a:txBody>
                    <a:bodyPr/>
                    <a:lstStyle/>
                    <a:p>
                      <a:pPr algn="l" fontAlgn="b"/>
                      <a:r>
                        <a:rPr lang="en-US" sz="800" b="0" i="0" u="none" strike="noStrike" dirty="0">
                          <a:solidFill>
                            <a:srgbClr val="000000"/>
                          </a:solidFill>
                          <a:effectLst/>
                          <a:latin typeface="Calibri" panose="020F0502020204030204" pitchFamily="34" charset="0"/>
                        </a:rPr>
                        <a:t>Misc. Contractual Services</a:t>
                      </a:r>
                    </a:p>
                  </a:txBody>
                  <a:tcPr marL="6812" marR="6812" marT="6812"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9"/>
                  </a:ext>
                </a:extLst>
              </a:tr>
              <a:tr h="253872">
                <a:tc>
                  <a:txBody>
                    <a:bodyPr/>
                    <a:lstStyle/>
                    <a:p>
                      <a:pPr algn="ctr" fontAlgn="b"/>
                      <a:r>
                        <a:rPr lang="en-US" sz="800" b="0" i="0" u="none" strike="noStrike" dirty="0">
                          <a:solidFill>
                            <a:srgbClr val="000000"/>
                          </a:solidFill>
                          <a:effectLst/>
                          <a:latin typeface="Calibri" panose="020F0502020204030204" pitchFamily="34" charset="0"/>
                        </a:rPr>
                        <a:t>80123</a:t>
                      </a:r>
                    </a:p>
                  </a:txBody>
                  <a:tcPr marL="6812" marR="6812" marT="6812" marB="0" anchor="b">
                    <a:lnL>
                      <a:noFill/>
                    </a:lnL>
                    <a:lnR>
                      <a:noFill/>
                    </a:lnR>
                    <a:lnT>
                      <a:noFill/>
                    </a:lnT>
                    <a:lnB>
                      <a:noFill/>
                    </a:lnB>
                  </a:tcPr>
                </a:tc>
                <a:tc gridSpan="2">
                  <a:txBody>
                    <a:bodyPr/>
                    <a:lstStyle/>
                    <a:p>
                      <a:pPr algn="l" fontAlgn="b"/>
                      <a:r>
                        <a:rPr lang="en-US" sz="800" b="0" i="0" u="none" strike="noStrike" dirty="0">
                          <a:solidFill>
                            <a:srgbClr val="000000"/>
                          </a:solidFill>
                          <a:effectLst/>
                          <a:latin typeface="Calibri" panose="020F0502020204030204" pitchFamily="34" charset="0"/>
                        </a:rPr>
                        <a:t>_____________________</a:t>
                      </a:r>
                    </a:p>
                  </a:txBody>
                  <a:tcPr marL="6812" marR="6812" marT="6812" marB="0" anchor="b">
                    <a:lnL>
                      <a:noFill/>
                    </a:lnL>
                    <a:lnR>
                      <a:noFill/>
                    </a:lnR>
                    <a:lnT>
                      <a:noFill/>
                    </a:lnT>
                    <a:lnB>
                      <a:noFill/>
                    </a:lnB>
                  </a:tcPr>
                </a:tc>
                <a:tc hMerge="1">
                  <a:txBody>
                    <a:bodyPr/>
                    <a:lstStyle/>
                    <a:p>
                      <a:endParaRPr lang="en-US"/>
                    </a:p>
                  </a:txBody>
                  <a:tcPr/>
                </a:tc>
                <a:tc gridSpan="2">
                  <a:txBody>
                    <a:bodyPr/>
                    <a:lstStyle/>
                    <a:p>
                      <a:pPr algn="l" fontAlgn="b"/>
                      <a:r>
                        <a:rPr lang="en-US" sz="800" b="0" i="0" u="none" strike="noStrike" dirty="0">
                          <a:solidFill>
                            <a:srgbClr val="000000"/>
                          </a:solidFill>
                          <a:effectLst/>
                          <a:latin typeface="Calibri" panose="020F0502020204030204" pitchFamily="34" charset="0"/>
                        </a:rPr>
                        <a:t>Equipment Acquisitions</a:t>
                      </a:r>
                    </a:p>
                  </a:txBody>
                  <a:tcPr marL="6812" marR="6812" marT="6812"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00000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80123</a:t>
                      </a:r>
                    </a:p>
                  </a:txBody>
                  <a:tcPr marL="6812" marR="6812" marT="6812" marB="0" anchor="b">
                    <a:lnL>
                      <a:noFill/>
                    </a:lnL>
                    <a:lnR>
                      <a:noFill/>
                    </a:lnR>
                    <a:lnT>
                      <a:noFill/>
                    </a:lnT>
                    <a:lnB>
                      <a:noFill/>
                    </a:lnB>
                  </a:tcPr>
                </a:tc>
                <a:tc gridSpan="2">
                  <a:txBody>
                    <a:bodyPr/>
                    <a:lstStyle/>
                    <a:p>
                      <a:pPr algn="l" fontAlgn="b"/>
                      <a:r>
                        <a:rPr lang="en-US" sz="800" b="0" i="0" u="none" strike="noStrike" dirty="0">
                          <a:solidFill>
                            <a:srgbClr val="000000"/>
                          </a:solidFill>
                          <a:effectLst/>
                          <a:latin typeface="Calibri" panose="020F0502020204030204" pitchFamily="34" charset="0"/>
                        </a:rPr>
                        <a:t>_____________________</a:t>
                      </a:r>
                    </a:p>
                  </a:txBody>
                  <a:tcPr marL="6812" marR="6812" marT="6812" marB="0" anchor="b">
                    <a:lnL>
                      <a:noFill/>
                    </a:lnL>
                    <a:lnR>
                      <a:noFill/>
                    </a:lnR>
                    <a:lnT>
                      <a:noFill/>
                    </a:lnT>
                    <a:lnB>
                      <a:noFill/>
                    </a:lnB>
                  </a:tcPr>
                </a:tc>
                <a:tc hMerge="1">
                  <a:txBody>
                    <a:bodyPr/>
                    <a:lstStyle/>
                    <a:p>
                      <a:endParaRPr lang="en-US"/>
                    </a:p>
                  </a:txBody>
                  <a:tcPr/>
                </a:tc>
                <a:tc gridSpan="2">
                  <a:txBody>
                    <a:bodyPr/>
                    <a:lstStyle/>
                    <a:p>
                      <a:pPr algn="l" fontAlgn="b"/>
                      <a:r>
                        <a:rPr lang="en-US" sz="800" b="0" i="0" u="none" strike="noStrike" dirty="0">
                          <a:solidFill>
                            <a:srgbClr val="000000"/>
                          </a:solidFill>
                          <a:effectLst/>
                          <a:latin typeface="Calibri" panose="020F0502020204030204" pitchFamily="34" charset="0"/>
                        </a:rPr>
                        <a:t>Equipment Acquisitions</a:t>
                      </a:r>
                    </a:p>
                  </a:txBody>
                  <a:tcPr marL="6812" marR="6812" marT="6812"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0"/>
                  </a:ext>
                </a:extLst>
              </a:tr>
              <a:tr h="253872">
                <a:tc>
                  <a:txBody>
                    <a:bodyPr/>
                    <a:lstStyle/>
                    <a:p>
                      <a:pPr algn="ctr" fontAlgn="b"/>
                      <a:r>
                        <a:rPr lang="en-US" sz="800" b="0" i="0" u="none" strike="noStrike" dirty="0">
                          <a:solidFill>
                            <a:srgbClr val="000000"/>
                          </a:solidFill>
                          <a:effectLst/>
                          <a:latin typeface="Calibri" panose="020F0502020204030204" pitchFamily="34" charset="0"/>
                        </a:rPr>
                        <a:t>80124</a:t>
                      </a:r>
                    </a:p>
                  </a:txBody>
                  <a:tcPr marL="6812" marR="6812" marT="6812" marB="0" anchor="b">
                    <a:lnL>
                      <a:noFill/>
                    </a:lnL>
                    <a:lnR>
                      <a:noFill/>
                    </a:lnR>
                    <a:lnT>
                      <a:noFill/>
                    </a:lnT>
                    <a:lnB>
                      <a:noFill/>
                    </a:lnB>
                  </a:tcPr>
                </a:tc>
                <a:tc gridSpan="2">
                  <a:txBody>
                    <a:bodyPr/>
                    <a:lstStyle/>
                    <a:p>
                      <a:pPr algn="l" fontAlgn="b"/>
                      <a:r>
                        <a:rPr lang="en-US" sz="800" b="0" i="0" u="none" strike="noStrike" dirty="0">
                          <a:solidFill>
                            <a:srgbClr val="000000"/>
                          </a:solidFill>
                          <a:effectLst/>
                          <a:latin typeface="Calibri" panose="020F0502020204030204" pitchFamily="34" charset="0"/>
                        </a:rPr>
                        <a:t>_____________________</a:t>
                      </a:r>
                    </a:p>
                  </a:txBody>
                  <a:tcPr marL="6812" marR="6812" marT="6812" marB="0" anchor="b">
                    <a:lnL>
                      <a:noFill/>
                    </a:lnL>
                    <a:lnR>
                      <a:noFill/>
                    </a:lnR>
                    <a:lnT>
                      <a:noFill/>
                    </a:lnT>
                    <a:lnB>
                      <a:noFill/>
                    </a:lnB>
                  </a:tcPr>
                </a:tc>
                <a:tc hMerge="1">
                  <a:txBody>
                    <a:bodyPr/>
                    <a:lstStyle/>
                    <a:p>
                      <a:endParaRPr lang="en-US"/>
                    </a:p>
                  </a:txBody>
                  <a:tcPr/>
                </a:tc>
                <a:tc gridSpan="2">
                  <a:txBody>
                    <a:bodyPr/>
                    <a:lstStyle/>
                    <a:p>
                      <a:pPr algn="l" fontAlgn="b"/>
                      <a:r>
                        <a:rPr lang="en-US" sz="800" b="0" i="0" u="none" strike="noStrike" dirty="0">
                          <a:solidFill>
                            <a:srgbClr val="000000"/>
                          </a:solidFill>
                          <a:effectLst/>
                          <a:latin typeface="Calibri" panose="020F0502020204030204" pitchFamily="34" charset="0"/>
                        </a:rPr>
                        <a:t>Fringe Benefits</a:t>
                      </a:r>
                    </a:p>
                  </a:txBody>
                  <a:tcPr marL="6812" marR="6812" marT="6812"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00000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80124</a:t>
                      </a:r>
                    </a:p>
                  </a:txBody>
                  <a:tcPr marL="6812" marR="6812" marT="6812" marB="0" anchor="b">
                    <a:lnL>
                      <a:noFill/>
                    </a:lnL>
                    <a:lnR>
                      <a:noFill/>
                    </a:lnR>
                    <a:lnT>
                      <a:noFill/>
                    </a:lnT>
                    <a:lnB>
                      <a:noFill/>
                    </a:lnB>
                  </a:tcPr>
                </a:tc>
                <a:tc gridSpan="2">
                  <a:txBody>
                    <a:bodyPr/>
                    <a:lstStyle/>
                    <a:p>
                      <a:pPr algn="l" fontAlgn="b"/>
                      <a:r>
                        <a:rPr lang="en-US" sz="800" b="0" i="0" u="none" strike="noStrike" dirty="0">
                          <a:solidFill>
                            <a:srgbClr val="000000"/>
                          </a:solidFill>
                          <a:effectLst/>
                          <a:latin typeface="Calibri" panose="020F0502020204030204" pitchFamily="34" charset="0"/>
                        </a:rPr>
                        <a:t>_____________________</a:t>
                      </a:r>
                    </a:p>
                  </a:txBody>
                  <a:tcPr marL="6812" marR="6812" marT="6812" marB="0" anchor="b">
                    <a:lnL>
                      <a:noFill/>
                    </a:lnL>
                    <a:lnR>
                      <a:noFill/>
                    </a:lnR>
                    <a:lnT>
                      <a:noFill/>
                    </a:lnT>
                    <a:lnB>
                      <a:noFill/>
                    </a:lnB>
                  </a:tcPr>
                </a:tc>
                <a:tc hMerge="1">
                  <a:txBody>
                    <a:bodyPr/>
                    <a:lstStyle/>
                    <a:p>
                      <a:endParaRPr lang="en-US"/>
                    </a:p>
                  </a:txBody>
                  <a:tcPr/>
                </a:tc>
                <a:tc gridSpan="2">
                  <a:txBody>
                    <a:bodyPr/>
                    <a:lstStyle/>
                    <a:p>
                      <a:pPr algn="l" fontAlgn="b"/>
                      <a:r>
                        <a:rPr lang="en-US" sz="800" b="0" i="0" u="none" strike="noStrike" dirty="0">
                          <a:solidFill>
                            <a:srgbClr val="000000"/>
                          </a:solidFill>
                          <a:effectLst/>
                          <a:latin typeface="Calibri" panose="020F0502020204030204" pitchFamily="34" charset="0"/>
                        </a:rPr>
                        <a:t>Fringe Benefits</a:t>
                      </a:r>
                    </a:p>
                  </a:txBody>
                  <a:tcPr marL="6812" marR="6812" marT="6812"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1"/>
                  </a:ext>
                </a:extLst>
              </a:tr>
              <a:tr h="188054">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00000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10012"/>
                  </a:ext>
                </a:extLst>
              </a:tr>
              <a:tr h="198723">
                <a:tc>
                  <a:txBody>
                    <a:bodyPr/>
                    <a:lstStyle/>
                    <a:p>
                      <a:pPr algn="ctr" fontAlgn="b"/>
                      <a:r>
                        <a:rPr lang="en-US" sz="900" b="1" i="0" u="none" strike="noStrike" dirty="0">
                          <a:solidFill>
                            <a:srgbClr val="000000"/>
                          </a:solidFill>
                          <a:effectLst/>
                          <a:latin typeface="Calibri" panose="020F0502020204030204" pitchFamily="34" charset="0"/>
                        </a:rPr>
                        <a:t>TOTAL</a:t>
                      </a:r>
                    </a:p>
                  </a:txBody>
                  <a:tcPr marL="6812" marR="6812" marT="6812" marB="0" anchor="b">
                    <a:lnL>
                      <a:noFill/>
                    </a:lnL>
                    <a:lnR>
                      <a:noFill/>
                    </a:lnR>
                    <a:lnT>
                      <a:noFill/>
                    </a:lnT>
                    <a:lnB>
                      <a:noFill/>
                    </a:lnB>
                  </a:tcPr>
                </a:tc>
                <a:tc gridSpan="2">
                  <a:txBody>
                    <a:bodyPr/>
                    <a:lstStyle/>
                    <a:p>
                      <a:pPr algn="l" fontAlgn="b"/>
                      <a:r>
                        <a:rPr lang="en-US" sz="800" b="0" i="0" u="none" strike="noStrike" dirty="0">
                          <a:solidFill>
                            <a:srgbClr val="000000"/>
                          </a:solidFill>
                          <a:effectLst/>
                          <a:latin typeface="Calibri" panose="020F0502020204030204" pitchFamily="34" charset="0"/>
                        </a:rPr>
                        <a:t>_____________________</a:t>
                      </a:r>
                    </a:p>
                  </a:txBody>
                  <a:tcPr marL="6812" marR="6812" marT="6812"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00000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ctr" fontAlgn="b"/>
                      <a:r>
                        <a:rPr lang="en-US" sz="900" b="1" i="0" u="none" strike="noStrike" dirty="0">
                          <a:solidFill>
                            <a:srgbClr val="000000"/>
                          </a:solidFill>
                          <a:effectLst/>
                          <a:latin typeface="Calibri" panose="020F0502020204030204" pitchFamily="34" charset="0"/>
                        </a:rPr>
                        <a:t>TOTAL</a:t>
                      </a:r>
                    </a:p>
                  </a:txBody>
                  <a:tcPr marL="6812" marR="6812" marT="6812" marB="0" anchor="b">
                    <a:lnL>
                      <a:noFill/>
                    </a:lnL>
                    <a:lnR>
                      <a:noFill/>
                    </a:lnR>
                    <a:lnT>
                      <a:noFill/>
                    </a:lnT>
                    <a:lnB>
                      <a:noFill/>
                    </a:lnB>
                  </a:tcPr>
                </a:tc>
                <a:tc gridSpan="2">
                  <a:txBody>
                    <a:bodyPr/>
                    <a:lstStyle/>
                    <a:p>
                      <a:pPr algn="l" fontAlgn="b"/>
                      <a:r>
                        <a:rPr lang="en-US" sz="800" b="0" i="0" u="none" strike="noStrike" dirty="0">
                          <a:solidFill>
                            <a:srgbClr val="000000"/>
                          </a:solidFill>
                          <a:effectLst/>
                          <a:latin typeface="Calibri" panose="020F0502020204030204" pitchFamily="34" charset="0"/>
                        </a:rPr>
                        <a:t>_____________________</a:t>
                      </a:r>
                    </a:p>
                  </a:txBody>
                  <a:tcPr marL="6812" marR="6812" marT="6812"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10013"/>
                  </a:ext>
                </a:extLst>
              </a:tr>
              <a:tr h="188054">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00000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10014"/>
                  </a:ext>
                </a:extLst>
              </a:tr>
              <a:tr h="188054">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10015"/>
                  </a:ext>
                </a:extLst>
              </a:tr>
              <a:tr h="188054">
                <a:tc>
                  <a:txBody>
                    <a:bodyPr/>
                    <a:lstStyle/>
                    <a:p>
                      <a:pPr algn="ctr" fontAlgn="b"/>
                      <a:r>
                        <a:rPr lang="en-US" sz="800" b="1" i="0" u="none" strike="noStrike" dirty="0">
                          <a:solidFill>
                            <a:srgbClr val="000000"/>
                          </a:solidFill>
                          <a:effectLst/>
                          <a:latin typeface="Calibri" panose="020F0502020204030204" pitchFamily="34" charset="0"/>
                        </a:rPr>
                        <a:t>Explanation:</a:t>
                      </a:r>
                    </a:p>
                  </a:txBody>
                  <a:tcPr marL="6812" marR="6812" marT="6812" marB="0" anchor="b">
                    <a:lnL>
                      <a:noFill/>
                    </a:lnL>
                    <a:lnR>
                      <a:noFill/>
                    </a:lnR>
                    <a:lnT>
                      <a:noFill/>
                    </a:lnT>
                    <a:lnB>
                      <a:noFill/>
                    </a:lnB>
                  </a:tcPr>
                </a:tc>
                <a:tc gridSpan="11">
                  <a:txBody>
                    <a:bodyPr/>
                    <a:lstStyle/>
                    <a:p>
                      <a:pPr algn="l" fontAlgn="b"/>
                      <a:r>
                        <a:rPr lang="en-US" sz="800" b="0" i="0" u="none" strike="noStrike" dirty="0">
                          <a:solidFill>
                            <a:srgbClr val="000000"/>
                          </a:solidFill>
                          <a:effectLst/>
                          <a:latin typeface="Calibri" panose="020F0502020204030204" pitchFamily="34" charset="0"/>
                        </a:rPr>
                        <a:t>___________________________________________________________________________________________________________________</a:t>
                      </a:r>
                    </a:p>
                  </a:txBody>
                  <a:tcPr marL="6812" marR="6812" marT="68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253872">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gridSpan="11">
                  <a:txBody>
                    <a:bodyPr/>
                    <a:lstStyle/>
                    <a:p>
                      <a:pPr algn="l" fontAlgn="b"/>
                      <a:r>
                        <a:rPr lang="en-US" sz="800" b="0" i="0" u="none" strike="noStrike" dirty="0">
                          <a:solidFill>
                            <a:srgbClr val="000000"/>
                          </a:solidFill>
                          <a:effectLst/>
                          <a:latin typeface="Calibri" panose="020F0502020204030204" pitchFamily="34" charset="0"/>
                        </a:rPr>
                        <a:t>___________________________________________________________________________________________________________________</a:t>
                      </a:r>
                    </a:p>
                  </a:txBody>
                  <a:tcPr marL="6812" marR="6812" marT="68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253872">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gridSpan="11">
                  <a:txBody>
                    <a:bodyPr/>
                    <a:lstStyle/>
                    <a:p>
                      <a:pPr algn="l" fontAlgn="b"/>
                      <a:r>
                        <a:rPr lang="en-US" sz="800" b="0" i="0" u="none" strike="noStrike" dirty="0">
                          <a:solidFill>
                            <a:srgbClr val="000000"/>
                          </a:solidFill>
                          <a:effectLst/>
                          <a:latin typeface="Calibri" panose="020F0502020204030204" pitchFamily="34" charset="0"/>
                        </a:rPr>
                        <a:t>___________________________________________________________________________________________________________________</a:t>
                      </a:r>
                    </a:p>
                  </a:txBody>
                  <a:tcPr marL="6812" marR="6812" marT="68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188054">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gridSpan="11">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188054">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10020"/>
                  </a:ext>
                </a:extLst>
              </a:tr>
              <a:tr h="188054">
                <a:tc>
                  <a:txBody>
                    <a:bodyPr/>
                    <a:lstStyle/>
                    <a:p>
                      <a:pPr algn="l" fontAlgn="b"/>
                      <a:r>
                        <a:rPr lang="en-US" sz="800" b="1" i="0" u="none" strike="noStrike" dirty="0">
                          <a:solidFill>
                            <a:srgbClr val="000000"/>
                          </a:solidFill>
                          <a:effectLst/>
                          <a:latin typeface="Calibri" panose="020F0502020204030204" pitchFamily="34" charset="0"/>
                        </a:rPr>
                        <a:t>Authorized Signature:</a:t>
                      </a:r>
                    </a:p>
                  </a:txBody>
                  <a:tcPr marL="6812" marR="6812" marT="6812" marB="0" anchor="b">
                    <a:lnL>
                      <a:noFill/>
                    </a:lnL>
                    <a:lnR>
                      <a:noFill/>
                    </a:lnR>
                    <a:lnT>
                      <a:noFill/>
                    </a:lnT>
                    <a:lnB>
                      <a:noFill/>
                    </a:lnB>
                  </a:tcPr>
                </a:tc>
                <a:tc gridSpan="5">
                  <a:txBody>
                    <a:bodyPr/>
                    <a:lstStyle/>
                    <a:p>
                      <a:pPr algn="l" fontAlgn="b"/>
                      <a:r>
                        <a:rPr lang="en-US" sz="800" b="0" i="0" u="none" strike="noStrike" dirty="0">
                          <a:solidFill>
                            <a:srgbClr val="000000"/>
                          </a:solidFill>
                          <a:effectLst/>
                          <a:latin typeface="Calibri" panose="020F0502020204030204" pitchFamily="34" charset="0"/>
                        </a:rPr>
                        <a:t>_________________________________________________</a:t>
                      </a:r>
                    </a:p>
                  </a:txBody>
                  <a:tcPr marL="6812" marR="6812" marT="68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gridSpan="3">
                  <a:txBody>
                    <a:bodyPr/>
                    <a:lstStyle/>
                    <a:p>
                      <a:pPr algn="ctr" fontAlgn="b"/>
                      <a:r>
                        <a:rPr lang="en-US" sz="800" b="0" i="0" u="none" strike="noStrike" dirty="0">
                          <a:solidFill>
                            <a:srgbClr val="000000"/>
                          </a:solidFill>
                          <a:effectLst/>
                          <a:latin typeface="Calibri" panose="020F0502020204030204" pitchFamily="34" charset="0"/>
                        </a:rPr>
                        <a:t>Date: __________________________________</a:t>
                      </a:r>
                    </a:p>
                  </a:txBody>
                  <a:tcPr marL="6812" marR="6812" marT="6812"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10021"/>
                  </a:ext>
                </a:extLst>
              </a:tr>
              <a:tr h="188054">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10022"/>
                  </a:ext>
                </a:extLst>
              </a:tr>
              <a:tr h="220022">
                <a:tc gridSpan="10">
                  <a:txBody>
                    <a:bodyPr/>
                    <a:lstStyle/>
                    <a:p>
                      <a:pPr algn="l" fontAlgn="b"/>
                      <a:r>
                        <a:rPr lang="en-US" sz="1000" b="1" i="1" u="none" strike="noStrike" dirty="0">
                          <a:solidFill>
                            <a:srgbClr val="000000"/>
                          </a:solidFill>
                          <a:effectLst/>
                          <a:latin typeface="Calibri" panose="020F0502020204030204" pitchFamily="34" charset="0"/>
                        </a:rPr>
                        <a:t>NOTE:  After completion of this form, please email it to the Budget Office at BudgetOffice@mec.cuny.edu.</a:t>
                      </a:r>
                    </a:p>
                  </a:txBody>
                  <a:tcPr marL="6812" marR="6812" marT="6812" marB="0" anchor="b">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i="1"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FFFF00"/>
                    </a:solidFill>
                  </a:tcPr>
                </a:tc>
                <a:tc>
                  <a:txBody>
                    <a:bodyPr/>
                    <a:lstStyle/>
                    <a:p>
                      <a:pPr algn="l" fontAlgn="b"/>
                      <a:r>
                        <a:rPr lang="en-US" sz="1000" b="1" i="1" u="none" strike="noStrike" dirty="0">
                          <a:solidFill>
                            <a:srgbClr val="000000"/>
                          </a:solidFill>
                          <a:effectLst/>
                          <a:latin typeface="Calibri" panose="020F0502020204030204" pitchFamily="34" charset="0"/>
                        </a:rPr>
                        <a:t> </a:t>
                      </a:r>
                    </a:p>
                  </a:txBody>
                  <a:tcPr marL="6812" marR="6812" marT="6812" marB="0" anchor="b">
                    <a:lnL>
                      <a:noFill/>
                    </a:lnL>
                    <a:lnR>
                      <a:noFill/>
                    </a:lnR>
                    <a:lnT>
                      <a:noFill/>
                    </a:lnT>
                    <a:lnB>
                      <a:noFill/>
                    </a:lnB>
                    <a:solidFill>
                      <a:srgbClr val="FFFF00"/>
                    </a:solidFill>
                  </a:tcPr>
                </a:tc>
                <a:extLst>
                  <a:ext uri="{0D108BD9-81ED-4DB2-BD59-A6C34878D82A}">
                    <a16:rowId xmlns:a16="http://schemas.microsoft.com/office/drawing/2014/main" val="10023"/>
                  </a:ext>
                </a:extLst>
              </a:tr>
              <a:tr h="188054">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1657180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EAE9DF-617A-480D-A46F-6D8958C9B43F}" type="slidenum">
              <a:rPr lang="en-US" smtClean="0"/>
              <a:pPr/>
              <a:t>24</a:t>
            </a:fld>
            <a:endParaRPr lang="en-US" dirty="0"/>
          </a:p>
        </p:txBody>
      </p:sp>
      <p:sp>
        <p:nvSpPr>
          <p:cNvPr id="3" name="Rectangle 2"/>
          <p:cNvSpPr/>
          <p:nvPr/>
        </p:nvSpPr>
        <p:spPr>
          <a:xfrm>
            <a:off x="3682974" y="3198168"/>
            <a:ext cx="1778051" cy="461665"/>
          </a:xfrm>
          <a:prstGeom prst="rect">
            <a:avLst/>
          </a:prstGeom>
        </p:spPr>
        <p:txBody>
          <a:bodyPr wrap="none">
            <a:spAutoFit/>
          </a:bodyPr>
          <a:lstStyle/>
          <a:p>
            <a:r>
              <a:rPr lang="en-US" dirty="0"/>
              <a:t>Budget Call</a:t>
            </a:r>
          </a:p>
        </p:txBody>
      </p:sp>
    </p:spTree>
    <p:extLst>
      <p:ext uri="{BB962C8B-B14F-4D97-AF65-F5344CB8AC3E}">
        <p14:creationId xmlns:p14="http://schemas.microsoft.com/office/powerpoint/2010/main" val="4154794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EAE9DF-617A-480D-A46F-6D8958C9B43F}" type="slidenum">
              <a:rPr lang="en-US" smtClean="0"/>
              <a:pPr/>
              <a:t>25</a:t>
            </a:fld>
            <a:endParaRPr lang="en-US" dirty="0"/>
          </a:p>
        </p:txBody>
      </p:sp>
      <p:sp>
        <p:nvSpPr>
          <p:cNvPr id="3" name="Rectangle 2"/>
          <p:cNvSpPr/>
          <p:nvPr/>
        </p:nvSpPr>
        <p:spPr>
          <a:xfrm>
            <a:off x="761999" y="58847"/>
            <a:ext cx="7885113" cy="6053965"/>
          </a:xfrm>
          <a:prstGeom prst="rect">
            <a:avLst/>
          </a:prstGeom>
        </p:spPr>
        <p:txBody>
          <a:bodyPr wrap="square">
            <a:spAutoFit/>
          </a:bodyPr>
          <a:lstStyle/>
          <a:p>
            <a:pPr eaLnBrk="1" hangingPunct="1">
              <a:lnSpc>
                <a:spcPct val="90000"/>
              </a:lnSpc>
            </a:pPr>
            <a:r>
              <a:rPr lang="en-US" sz="1900" dirty="0" smtClean="0">
                <a:latin typeface="Times New Roman" pitchFamily="18" charset="0"/>
              </a:rPr>
              <a:t>MEC Budget Call Process</a:t>
            </a:r>
            <a:endParaRPr lang="en-US" sz="1900" dirty="0">
              <a:latin typeface="Times New Roman" pitchFamily="18" charset="0"/>
            </a:endParaRPr>
          </a:p>
          <a:p>
            <a:pPr eaLnBrk="1" hangingPunct="1">
              <a:lnSpc>
                <a:spcPct val="90000"/>
              </a:lnSpc>
            </a:pPr>
            <a:endParaRPr lang="en-US" sz="1900" dirty="0">
              <a:latin typeface="Times New Roman" pitchFamily="18" charset="0"/>
            </a:endParaRPr>
          </a:p>
          <a:p>
            <a:pPr marL="285750" indent="-285750" eaLnBrk="1" hangingPunct="1">
              <a:lnSpc>
                <a:spcPct val="90000"/>
              </a:lnSpc>
              <a:buFont typeface="Arial" panose="020B0604020202020204" pitchFamily="34" charset="0"/>
              <a:buChar char="•"/>
            </a:pPr>
            <a:r>
              <a:rPr lang="en-US" sz="1900" dirty="0" smtClean="0">
                <a:latin typeface="Times New Roman" pitchFamily="18" charset="0"/>
              </a:rPr>
              <a:t>Budget Call Letter is sent to Vice Presidents, Deans, Department Chairs/Managers</a:t>
            </a:r>
          </a:p>
          <a:p>
            <a:pPr eaLnBrk="1" hangingPunct="1">
              <a:lnSpc>
                <a:spcPct val="90000"/>
              </a:lnSpc>
            </a:pPr>
            <a:r>
              <a:rPr lang="en-US" sz="1900" dirty="0">
                <a:latin typeface="Times New Roman" pitchFamily="18" charset="0"/>
              </a:rPr>
              <a:t> </a:t>
            </a:r>
            <a:r>
              <a:rPr lang="en-US" sz="1900" dirty="0" smtClean="0">
                <a:latin typeface="Times New Roman" pitchFamily="18" charset="0"/>
              </a:rPr>
              <a:t>     </a:t>
            </a:r>
          </a:p>
          <a:p>
            <a:pPr marL="457200" indent="-457200" eaLnBrk="1" hangingPunct="1">
              <a:lnSpc>
                <a:spcPct val="90000"/>
              </a:lnSpc>
              <a:buFont typeface="Arial" panose="020B0604020202020204" pitchFamily="34" charset="0"/>
              <a:buChar char="•"/>
            </a:pPr>
            <a:r>
              <a:rPr lang="en-US" sz="1900" dirty="0" smtClean="0">
                <a:latin typeface="Times New Roman" pitchFamily="18" charset="0"/>
              </a:rPr>
              <a:t>Three years of historical data, Current Year OTPS (other than   </a:t>
            </a:r>
          </a:p>
          <a:p>
            <a:pPr eaLnBrk="1" hangingPunct="1">
              <a:lnSpc>
                <a:spcPct val="90000"/>
              </a:lnSpc>
            </a:pPr>
            <a:r>
              <a:rPr lang="en-US" sz="1900" dirty="0" smtClean="0">
                <a:latin typeface="Times New Roman" pitchFamily="18" charset="0"/>
              </a:rPr>
              <a:t>        personnel services) P.S. Full-time report, Submission Template and    </a:t>
            </a:r>
          </a:p>
          <a:p>
            <a:pPr eaLnBrk="1" hangingPunct="1">
              <a:lnSpc>
                <a:spcPct val="90000"/>
              </a:lnSpc>
            </a:pPr>
            <a:r>
              <a:rPr lang="en-US" sz="1900" dirty="0" smtClean="0">
                <a:latin typeface="Times New Roman" pitchFamily="18" charset="0"/>
              </a:rPr>
              <a:t>        Supplemental Information.</a:t>
            </a:r>
          </a:p>
          <a:p>
            <a:pPr eaLnBrk="1" hangingPunct="1">
              <a:lnSpc>
                <a:spcPct val="90000"/>
              </a:lnSpc>
            </a:pPr>
            <a:endParaRPr lang="en-US" sz="1900" dirty="0" smtClean="0">
              <a:latin typeface="Times New Roman" pitchFamily="18" charset="0"/>
            </a:endParaRPr>
          </a:p>
          <a:p>
            <a:pPr marL="457200" indent="-457200" eaLnBrk="1" hangingPunct="1">
              <a:lnSpc>
                <a:spcPct val="90000"/>
              </a:lnSpc>
              <a:buFont typeface="Arial" panose="020B0604020202020204" pitchFamily="34" charset="0"/>
              <a:buChar char="•"/>
            </a:pPr>
            <a:r>
              <a:rPr lang="en-US" sz="1900" dirty="0" smtClean="0">
                <a:latin typeface="Times New Roman" pitchFamily="18" charset="0"/>
              </a:rPr>
              <a:t>Completed budget requested submitted by dept. Chairs/Managers to area Vice President/Deans for review and approval</a:t>
            </a:r>
          </a:p>
          <a:p>
            <a:pPr eaLnBrk="1" hangingPunct="1">
              <a:lnSpc>
                <a:spcPct val="90000"/>
              </a:lnSpc>
            </a:pPr>
            <a:endParaRPr lang="en-US" sz="1900" dirty="0" smtClean="0">
              <a:latin typeface="Times New Roman" pitchFamily="18" charset="0"/>
            </a:endParaRPr>
          </a:p>
          <a:p>
            <a:pPr marL="457200" indent="-457200" eaLnBrk="1" hangingPunct="1">
              <a:lnSpc>
                <a:spcPct val="90000"/>
              </a:lnSpc>
              <a:buFont typeface="Arial" panose="020B0604020202020204" pitchFamily="34" charset="0"/>
              <a:buChar char="•"/>
            </a:pPr>
            <a:r>
              <a:rPr lang="en-US" sz="1900" dirty="0" smtClean="0">
                <a:latin typeface="Times New Roman" pitchFamily="18" charset="0"/>
              </a:rPr>
              <a:t>Completed budget request submitted by Co-chairs for MEC’s 25% initiatives</a:t>
            </a:r>
          </a:p>
          <a:p>
            <a:pPr marL="342900" indent="-342900">
              <a:buFont typeface="Arial" panose="020B0604020202020204" pitchFamily="34" charset="0"/>
              <a:buChar char="•"/>
            </a:pPr>
            <a:endParaRPr lang="en-US" sz="1900" dirty="0" smtClean="0">
              <a:latin typeface="Times New Roman" pitchFamily="18" charset="0"/>
            </a:endParaRPr>
          </a:p>
          <a:p>
            <a:pPr marL="342900" indent="-342900">
              <a:buFont typeface="Arial" panose="020B0604020202020204" pitchFamily="34" charset="0"/>
              <a:buChar char="•"/>
            </a:pPr>
            <a:r>
              <a:rPr lang="en-US" sz="1900" dirty="0" smtClean="0">
                <a:latin typeface="Times New Roman" pitchFamily="18" charset="0"/>
              </a:rPr>
              <a:t>The completed budget request must be submitted by area Vice Presidents/Deans to the Budget Office by the April due date.</a:t>
            </a:r>
            <a:r>
              <a:rPr lang="en-US" sz="1900" dirty="0" smtClean="0"/>
              <a:t> </a:t>
            </a: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Completed </a:t>
            </a:r>
            <a:r>
              <a:rPr lang="en-US" sz="1800" dirty="0">
                <a:latin typeface="Times New Roman" panose="02020603050405020304" pitchFamily="18" charset="0"/>
                <a:cs typeface="Times New Roman" panose="02020603050405020304" pitchFamily="18" charset="0"/>
              </a:rPr>
              <a:t>budget requests are submitted by Chairs/Managers to area Vice Presidents/Deans for review and discussion.</a:t>
            </a:r>
          </a:p>
          <a:p>
            <a:endParaRPr lang="en-US" sz="1800" dirty="0" smtClean="0">
              <a:latin typeface="Times New Roman" panose="02020603050405020304" pitchFamily="18" charset="0"/>
              <a:cs typeface="Times New Roman" panose="02020603050405020304" pitchFamily="18" charset="0"/>
            </a:endParaRPr>
          </a:p>
          <a:p>
            <a:pPr marL="342900" indent="-342900" eaLnBrk="1" hangingPunct="1">
              <a:lnSpc>
                <a:spcPct val="90000"/>
              </a:lnSpc>
              <a:buFont typeface="Arial" panose="020B0604020202020204" pitchFamily="34" charset="0"/>
              <a:buChar char="•"/>
            </a:pPr>
            <a:endParaRPr lang="en-US" sz="2000" dirty="0">
              <a:latin typeface="Times New Roman" pitchFamily="18" charset="0"/>
            </a:endParaRPr>
          </a:p>
        </p:txBody>
      </p:sp>
    </p:spTree>
    <p:extLst>
      <p:ext uri="{BB962C8B-B14F-4D97-AF65-F5344CB8AC3E}">
        <p14:creationId xmlns:p14="http://schemas.microsoft.com/office/powerpoint/2010/main" val="2021403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EAE9DF-617A-480D-A46F-6D8958C9B43F}" type="slidenum">
              <a:rPr lang="en-US" smtClean="0"/>
              <a:pPr/>
              <a:t>26</a:t>
            </a:fld>
            <a:endParaRPr lang="en-US" dirty="0"/>
          </a:p>
        </p:txBody>
      </p:sp>
      <p:sp>
        <p:nvSpPr>
          <p:cNvPr id="3" name="Rectangle 2"/>
          <p:cNvSpPr/>
          <p:nvPr/>
        </p:nvSpPr>
        <p:spPr>
          <a:xfrm>
            <a:off x="304799" y="612845"/>
            <a:ext cx="8709025" cy="3308598"/>
          </a:xfrm>
          <a:prstGeom prst="rect">
            <a:avLst/>
          </a:prstGeom>
        </p:spPr>
        <p:txBody>
          <a:bodyPr wrap="square">
            <a:spAutoFit/>
          </a:bodyPr>
          <a:lstStyle/>
          <a:p>
            <a:pPr marL="342900" indent="-342900">
              <a:buFont typeface="Arial" panose="020B0604020202020204" pitchFamily="34" charset="0"/>
              <a:buChar char="•"/>
            </a:pPr>
            <a:endParaRPr lang="en-US" sz="1900" dirty="0" smtClean="0"/>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Budget </a:t>
            </a:r>
            <a:r>
              <a:rPr lang="en-US" sz="1900" dirty="0"/>
              <a:t>review and recommendations made in consultation with the President</a:t>
            </a:r>
            <a:r>
              <a:rPr lang="en-US" sz="1900" dirty="0" smtClean="0"/>
              <a:t>.</a:t>
            </a:r>
          </a:p>
          <a:p>
            <a:endParaRPr lang="en-US" sz="1900" dirty="0"/>
          </a:p>
          <a:p>
            <a:pPr marL="342900" indent="-342900">
              <a:buFont typeface="Arial" panose="020B0604020202020204" pitchFamily="34" charset="0"/>
              <a:buChar char="•"/>
            </a:pPr>
            <a:r>
              <a:rPr lang="en-US" sz="1900" dirty="0"/>
              <a:t>After President’s approval written notification will be sent by the Budget Office to Vice Presidents, Deans Dept. Chairs/Managers, notifying them of their approved Budget allocation</a:t>
            </a:r>
            <a:r>
              <a:rPr lang="en-US" sz="1900" dirty="0" smtClean="0"/>
              <a:t>.</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Budget Allocations are subject to adjustment based on the College’s actual budget allocation and tuition revenue collections.</a:t>
            </a:r>
          </a:p>
        </p:txBody>
      </p:sp>
      <p:sp>
        <p:nvSpPr>
          <p:cNvPr id="4" name="Rectangle 3"/>
          <p:cNvSpPr/>
          <p:nvPr/>
        </p:nvSpPr>
        <p:spPr>
          <a:xfrm>
            <a:off x="1143000" y="197346"/>
            <a:ext cx="6858000" cy="461665"/>
          </a:xfrm>
          <a:prstGeom prst="rect">
            <a:avLst/>
          </a:prstGeom>
        </p:spPr>
        <p:txBody>
          <a:bodyPr wrap="square">
            <a:spAutoFit/>
          </a:bodyPr>
          <a:lstStyle/>
          <a:p>
            <a:r>
              <a:rPr lang="en-US" dirty="0" smtClean="0"/>
              <a:t>MEC - Budget </a:t>
            </a:r>
            <a:r>
              <a:rPr lang="en-US" dirty="0"/>
              <a:t>Call Process – </a:t>
            </a:r>
            <a:r>
              <a:rPr lang="en-US" dirty="0" smtClean="0"/>
              <a:t>continued.</a:t>
            </a:r>
            <a:endParaRPr lang="en-US" dirty="0"/>
          </a:p>
        </p:txBody>
      </p:sp>
    </p:spTree>
    <p:extLst>
      <p:ext uri="{BB962C8B-B14F-4D97-AF65-F5344CB8AC3E}">
        <p14:creationId xmlns:p14="http://schemas.microsoft.com/office/powerpoint/2010/main" val="2096053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500"/>
          </a:xfrm>
        </p:spPr>
        <p:txBody>
          <a:bodyPr/>
          <a:lstStyle/>
          <a:p>
            <a:r>
              <a:rPr lang="en-US" dirty="0" smtClean="0"/>
              <a:t>Requisition Submission into </a:t>
            </a:r>
            <a:r>
              <a:rPr lang="en-US" dirty="0"/>
              <a:t>CUNYFirst</a:t>
            </a:r>
          </a:p>
          <a:p>
            <a:pPr lvl="1">
              <a:buFont typeface="Wingdings" panose="05000000000000000000" pitchFamily="2" charset="2"/>
              <a:buChar char="§"/>
            </a:pPr>
            <a:r>
              <a:rPr lang="en-US" dirty="0" smtClean="0"/>
              <a:t>Budget Error</a:t>
            </a:r>
          </a:p>
          <a:p>
            <a:pPr lvl="2">
              <a:buFont typeface="Arial" panose="020B0604020202020204" pitchFamily="34" charset="0"/>
              <a:buChar char="•"/>
            </a:pPr>
            <a:r>
              <a:rPr lang="en-US" dirty="0" smtClean="0"/>
              <a:t>Categories – Supplies, Contracts, Travel, &amp; Equipment </a:t>
            </a:r>
          </a:p>
          <a:p>
            <a:pPr lvl="2">
              <a:buFont typeface="Arial" panose="020B0604020202020204" pitchFamily="34" charset="0"/>
              <a:buChar char="•"/>
            </a:pPr>
            <a:r>
              <a:rPr lang="en-US" dirty="0" smtClean="0"/>
              <a:t>Contact the budget office</a:t>
            </a:r>
          </a:p>
          <a:p>
            <a:endParaRPr lang="en-US" sz="1400" dirty="0"/>
          </a:p>
          <a:p>
            <a:r>
              <a:rPr lang="en-US" dirty="0" smtClean="0"/>
              <a:t>Receipts</a:t>
            </a:r>
          </a:p>
          <a:p>
            <a:endParaRPr lang="en-US" sz="1400" dirty="0"/>
          </a:p>
          <a:p>
            <a:r>
              <a:rPr lang="en-US" dirty="0" smtClean="0"/>
              <a:t>Travel and Expenses</a:t>
            </a:r>
          </a:p>
          <a:p>
            <a:endParaRPr lang="en-US" sz="1400" dirty="0" smtClean="0"/>
          </a:p>
          <a:p>
            <a:r>
              <a:rPr lang="en-US" dirty="0" smtClean="0"/>
              <a:t>Meal and Light Refreshments</a:t>
            </a:r>
          </a:p>
          <a:p>
            <a:endParaRPr lang="en-US" dirty="0" smtClean="0"/>
          </a:p>
          <a:p>
            <a:r>
              <a:rPr lang="en-US" dirty="0" smtClean="0"/>
              <a:t>CUNYFirst Training </a:t>
            </a:r>
          </a:p>
          <a:p>
            <a:endParaRPr lang="en-US" dirty="0" smtClean="0"/>
          </a:p>
          <a:p>
            <a:endParaRPr lang="en-US" dirty="0" smtClean="0"/>
          </a:p>
          <a:p>
            <a:endParaRPr lang="en-US" dirty="0"/>
          </a:p>
          <a:p>
            <a:endParaRPr lang="en-US" dirty="0"/>
          </a:p>
        </p:txBody>
      </p:sp>
      <p:sp>
        <p:nvSpPr>
          <p:cNvPr id="3" name="Title 2"/>
          <p:cNvSpPr>
            <a:spLocks noGrp="1"/>
          </p:cNvSpPr>
          <p:nvPr>
            <p:ph type="title"/>
          </p:nvPr>
        </p:nvSpPr>
        <p:spPr>
          <a:xfrm>
            <a:off x="487907" y="0"/>
            <a:ext cx="8229600" cy="1143000"/>
          </a:xfrm>
        </p:spPr>
        <p:txBody>
          <a:bodyPr>
            <a:normAutofit/>
          </a:bodyPr>
          <a:lstStyle/>
          <a:p>
            <a:r>
              <a:rPr lang="en-US" dirty="0" smtClean="0"/>
              <a:t>OTPS - CUNYFIRST</a:t>
            </a:r>
            <a:endParaRPr lang="en-US"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27</a:t>
            </a:fld>
            <a:endParaRPr lang="en-US" dirty="0"/>
          </a:p>
        </p:txBody>
      </p:sp>
    </p:spTree>
    <p:extLst>
      <p:ext uri="{BB962C8B-B14F-4D97-AF65-F5344CB8AC3E}">
        <p14:creationId xmlns:p14="http://schemas.microsoft.com/office/powerpoint/2010/main" val="1555263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6019800"/>
          </a:xfrm>
        </p:spPr>
        <p:txBody>
          <a:bodyPr/>
          <a:lstStyle/>
          <a:p>
            <a:r>
              <a:rPr lang="en-US" sz="2400" dirty="0">
                <a:latin typeface="Times New Roman" panose="02020603050405020304" pitchFamily="18" charset="0"/>
                <a:cs typeface="Times New Roman" panose="02020603050405020304" pitchFamily="18" charset="0"/>
              </a:rPr>
              <a:t>Understanding the budget processes</a:t>
            </a:r>
          </a:p>
          <a:p>
            <a:endParaRPr lang="en-US" sz="1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Attending </a:t>
            </a:r>
            <a:r>
              <a:rPr lang="en-US" sz="2400" dirty="0">
                <a:latin typeface="Times New Roman" panose="02020603050405020304" pitchFamily="18" charset="0"/>
                <a:cs typeface="Times New Roman" panose="02020603050405020304" pitchFamily="18" charset="0"/>
              </a:rPr>
              <a:t>training sessions and reading email announcements</a:t>
            </a:r>
          </a:p>
          <a:p>
            <a:endParaRPr lang="en-US" sz="1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Managing </a:t>
            </a:r>
            <a:r>
              <a:rPr lang="en-US" sz="2400" dirty="0">
                <a:latin typeface="Times New Roman" panose="02020603050405020304" pitchFamily="18" charset="0"/>
                <a:cs typeface="Times New Roman" panose="02020603050405020304" pitchFamily="18" charset="0"/>
              </a:rPr>
              <a:t>transfers and purchases effectively</a:t>
            </a:r>
          </a:p>
          <a:p>
            <a:endParaRPr lang="en-US" sz="1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Review your budget </a:t>
            </a:r>
            <a:r>
              <a:rPr lang="en-US" sz="2400" dirty="0">
                <a:latin typeface="Times New Roman" panose="02020603050405020304" pitchFamily="18" charset="0"/>
                <a:cs typeface="Times New Roman" panose="02020603050405020304" pitchFamily="18" charset="0"/>
              </a:rPr>
              <a:t>reports </a:t>
            </a:r>
            <a:r>
              <a:rPr lang="en-US" sz="2400" dirty="0" smtClean="0">
                <a:latin typeface="Times New Roman" panose="02020603050405020304" pitchFamily="18" charset="0"/>
                <a:cs typeface="Times New Roman" panose="02020603050405020304" pitchFamily="18" charset="0"/>
              </a:rPr>
              <a:t>in CF and Sharepoint to monitor your activities</a:t>
            </a:r>
            <a:endParaRPr lang="en-US" sz="2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Utilize </a:t>
            </a:r>
            <a:r>
              <a:rPr lang="en-US" sz="2400" dirty="0">
                <a:latin typeface="Times New Roman" panose="02020603050405020304" pitchFamily="18" charset="0"/>
                <a:cs typeface="Times New Roman" panose="02020603050405020304" pitchFamily="18" charset="0"/>
              </a:rPr>
              <a:t>the Budget and Finance Departments and </a:t>
            </a:r>
            <a:r>
              <a:rPr lang="en-US" sz="2400" dirty="0" smtClean="0">
                <a:latin typeface="Times New Roman" panose="02020603050405020304" pitchFamily="18" charset="0"/>
                <a:cs typeface="Times New Roman" panose="02020603050405020304" pitchFamily="18" charset="0"/>
              </a:rPr>
              <a:t>its resources </a:t>
            </a:r>
            <a:r>
              <a:rPr lang="en-US" sz="2400" dirty="0">
                <a:latin typeface="Times New Roman" panose="02020603050405020304" pitchFamily="18" charset="0"/>
                <a:cs typeface="Times New Roman" panose="02020603050405020304" pitchFamily="18" charset="0"/>
              </a:rPr>
              <a:t>for planning and decision making</a:t>
            </a:r>
          </a:p>
          <a:p>
            <a:endParaRPr lang="en-US" sz="2400" dirty="0" smtClean="0">
              <a:latin typeface="Times New Roman" panose="02020603050405020304" pitchFamily="18" charset="0"/>
              <a:cs typeface="Times New Roman" panose="02020603050405020304" pitchFamily="18" charset="0"/>
            </a:endParaRPr>
          </a:p>
          <a:p>
            <a:pPr marL="109537" indent="0" algn="ctr">
              <a:buNone/>
            </a:pPr>
            <a:r>
              <a:rPr lang="en-US" sz="2400" b="1" dirty="0" smtClean="0">
                <a:latin typeface="Times New Roman" panose="02020603050405020304" pitchFamily="18" charset="0"/>
                <a:cs typeface="Times New Roman" panose="02020603050405020304" pitchFamily="18" charset="0"/>
              </a:rPr>
              <a:t>Remember if you fail to plan, you plan to fail</a:t>
            </a:r>
            <a:r>
              <a:rPr lang="en-US" sz="2400" dirty="0" smtClean="0">
                <a:latin typeface="Times New Roman" panose="02020603050405020304" pitchFamily="18" charset="0"/>
                <a:cs typeface="Times New Roman" panose="02020603050405020304" pitchFamily="18" charset="0"/>
              </a:rPr>
              <a:t>.</a:t>
            </a:r>
          </a:p>
          <a:p>
            <a:endParaRPr lang="en-US" dirty="0" smtClean="0"/>
          </a:p>
          <a:p>
            <a:endParaRPr lang="en-US" dirty="0"/>
          </a:p>
          <a:p>
            <a:endParaRPr lang="en-US" dirty="0"/>
          </a:p>
        </p:txBody>
      </p:sp>
      <p:sp>
        <p:nvSpPr>
          <p:cNvPr id="3" name="Title 2"/>
          <p:cNvSpPr>
            <a:spLocks noGrp="1"/>
          </p:cNvSpPr>
          <p:nvPr>
            <p:ph type="title"/>
          </p:nvPr>
        </p:nvSpPr>
        <p:spPr>
          <a:xfrm>
            <a:off x="457200" y="274638"/>
            <a:ext cx="8229600" cy="563562"/>
          </a:xfrm>
        </p:spPr>
        <p:txBody>
          <a:bodyPr>
            <a:normAutofit fontScale="90000"/>
          </a:bodyPr>
          <a:lstStyle/>
          <a:p>
            <a:r>
              <a:rPr lang="en-US" dirty="0" smtClean="0"/>
              <a:t>Take Away Action</a:t>
            </a:r>
            <a:endParaRPr lang="en-US"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28</a:t>
            </a:fld>
            <a:endParaRPr lang="en-US" dirty="0"/>
          </a:p>
        </p:txBody>
      </p:sp>
    </p:spTree>
    <p:extLst>
      <p:ext uri="{BB962C8B-B14F-4D97-AF65-F5344CB8AC3E}">
        <p14:creationId xmlns:p14="http://schemas.microsoft.com/office/powerpoint/2010/main" val="4199596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27"/>
          <p:cNvSpPr>
            <a:spLocks noGrp="1" noChangeArrowheads="1"/>
          </p:cNvSpPr>
          <p:nvPr>
            <p:ph idx="1"/>
          </p:nvPr>
        </p:nvSpPr>
        <p:spPr>
          <a:xfrm>
            <a:off x="806355" y="1123642"/>
            <a:ext cx="7245350" cy="5257800"/>
          </a:xfrm>
        </p:spPr>
        <p:txBody>
          <a:bodyPr/>
          <a:lstStyle/>
          <a:p>
            <a:pPr algn="just" eaLnBrk="1" hangingPunct="1">
              <a:lnSpc>
                <a:spcPct val="80000"/>
              </a:lnSpc>
            </a:pPr>
            <a:r>
              <a:rPr lang="en-US" altLang="en-US" sz="2000" dirty="0" smtClean="0">
                <a:latin typeface="Times New Roman" panose="02020603050405020304" pitchFamily="18" charset="0"/>
              </a:rPr>
              <a:t>CUNY provides an initial allocation of our annual budgets at the beginning of the academic year. Subsequent allocations are made during the year to adjust for revenue collections and to disburse additional funds. </a:t>
            </a:r>
            <a:r>
              <a:rPr lang="en-US" altLang="en-US" sz="2000" dirty="0">
                <a:latin typeface="Times New Roman" panose="02020603050405020304" pitchFamily="18" charset="0"/>
              </a:rPr>
              <a:t> </a:t>
            </a:r>
            <a:r>
              <a:rPr lang="en-US" altLang="en-US" sz="2000" dirty="0" smtClean="0">
                <a:latin typeface="Times New Roman" panose="02020603050405020304" pitchFamily="18" charset="0"/>
              </a:rPr>
              <a:t>(</a:t>
            </a:r>
            <a:r>
              <a:rPr lang="en-US" altLang="en-US" sz="2000" b="1" dirty="0" smtClean="0">
                <a:latin typeface="Times New Roman" panose="02020603050405020304" pitchFamily="18" charset="0"/>
              </a:rPr>
              <a:t>State Aid – Tax Levy Funding)</a:t>
            </a:r>
          </a:p>
          <a:p>
            <a:pPr marL="109537" indent="0" algn="just" eaLnBrk="1" hangingPunct="1">
              <a:lnSpc>
                <a:spcPct val="80000"/>
              </a:lnSpc>
              <a:buNone/>
            </a:pPr>
            <a:endParaRPr lang="en-US" altLang="en-US" sz="2000" dirty="0" smtClean="0">
              <a:latin typeface="Times New Roman" panose="02020603050405020304" pitchFamily="18" charset="0"/>
            </a:endParaRPr>
          </a:p>
          <a:p>
            <a:pPr algn="just" eaLnBrk="1" hangingPunct="1">
              <a:lnSpc>
                <a:spcPct val="80000"/>
              </a:lnSpc>
            </a:pPr>
            <a:r>
              <a:rPr lang="en-US" altLang="en-US" sz="2000" dirty="0" smtClean="0">
                <a:latin typeface="Times New Roman" panose="02020603050405020304" pitchFamily="18" charset="0"/>
              </a:rPr>
              <a:t>The allocation starts with the base budget follows by the allocation of various lump sum appropriations. Additional allocations for College initiatives and other miscellaneous items are added throughout the year.</a:t>
            </a:r>
          </a:p>
          <a:p>
            <a:pPr marL="109537" indent="0" algn="just" eaLnBrk="1" hangingPunct="1">
              <a:lnSpc>
                <a:spcPct val="80000"/>
              </a:lnSpc>
              <a:buNone/>
            </a:pPr>
            <a:endParaRPr lang="en-US" altLang="en-US" sz="2000" dirty="0" smtClean="0">
              <a:latin typeface="Times New Roman" panose="02020603050405020304" pitchFamily="18" charset="0"/>
            </a:endParaRPr>
          </a:p>
          <a:p>
            <a:pPr lvl="1" algn="just" eaLnBrk="1" hangingPunct="1">
              <a:lnSpc>
                <a:spcPct val="80000"/>
              </a:lnSpc>
            </a:pPr>
            <a:r>
              <a:rPr lang="en-US" altLang="en-US" sz="2000" dirty="0" smtClean="0">
                <a:latin typeface="Times New Roman" panose="02020603050405020304" pitchFamily="18" charset="0"/>
              </a:rPr>
              <a:t>Items </a:t>
            </a:r>
            <a:r>
              <a:rPr lang="en-US" altLang="en-US" sz="2000" dirty="0">
                <a:latin typeface="Times New Roman" panose="02020603050405020304" pitchFamily="18" charset="0"/>
              </a:rPr>
              <a:t>that are paid for centrally, such as fringe benefits, energy, building rentals, and student financial aid, are not allocated to the c</a:t>
            </a:r>
            <a:r>
              <a:rPr lang="en-US" altLang="en-US" sz="2000" dirty="0" smtClean="0">
                <a:latin typeface="Times New Roman" panose="02020603050405020304" pitchFamily="18" charset="0"/>
              </a:rPr>
              <a:t>olleges </a:t>
            </a:r>
            <a:r>
              <a:rPr lang="en-US" altLang="en-US" sz="2000" dirty="0">
                <a:latin typeface="Times New Roman" panose="02020603050405020304" pitchFamily="18" charset="0"/>
              </a:rPr>
              <a:t>but expended centrally on their behalf.</a:t>
            </a:r>
          </a:p>
          <a:p>
            <a:pPr lvl="1" algn="just" eaLnBrk="1" hangingPunct="1">
              <a:lnSpc>
                <a:spcPct val="80000"/>
              </a:lnSpc>
            </a:pPr>
            <a:endParaRPr lang="en-US" altLang="en-US" sz="2000" dirty="0">
              <a:latin typeface="Times New Roman" panose="02020603050405020304" pitchFamily="18" charset="0"/>
            </a:endParaRPr>
          </a:p>
          <a:p>
            <a:pPr lvl="1" algn="just" eaLnBrk="1" hangingPunct="1">
              <a:lnSpc>
                <a:spcPct val="80000"/>
              </a:lnSpc>
            </a:pPr>
            <a:r>
              <a:rPr lang="en-US" altLang="en-US" sz="2000" dirty="0" smtClean="0">
                <a:latin typeface="Times New Roman" panose="02020603050405020304" pitchFamily="18" charset="0"/>
              </a:rPr>
              <a:t>The </a:t>
            </a:r>
            <a:r>
              <a:rPr lang="en-US" altLang="en-US" sz="2000" dirty="0">
                <a:latin typeface="Times New Roman" panose="02020603050405020304" pitchFamily="18" charset="0"/>
                <a:cs typeface="Times New Roman" panose="02020603050405020304" pitchFamily="18" charset="0"/>
              </a:rPr>
              <a:t>colleges have the opportunity to generate additional operating funds by achieving </a:t>
            </a:r>
            <a:r>
              <a:rPr lang="en-US" altLang="en-US" sz="2000" dirty="0" smtClean="0">
                <a:latin typeface="Times New Roman" panose="02020603050405020304" pitchFamily="18" charset="0"/>
                <a:cs typeface="Times New Roman" panose="02020603050405020304" pitchFamily="18" charset="0"/>
              </a:rPr>
              <a:t>savings from the energy budget. </a:t>
            </a:r>
            <a:r>
              <a:rPr lang="en-US" altLang="en-US" sz="2000" dirty="0">
                <a:latin typeface="Times New Roman" panose="02020603050405020304" pitchFamily="18" charset="0"/>
                <a:cs typeface="Times New Roman" panose="02020603050405020304" pitchFamily="18" charset="0"/>
              </a:rPr>
              <a:t>Savings remain with the campus; conversely, deficits must be funded within college budgets. </a:t>
            </a:r>
            <a:r>
              <a:rPr lang="en-US" altLang="en-US" sz="2000" dirty="0" smtClean="0">
                <a:latin typeface="Times New Roman" panose="02020603050405020304" pitchFamily="18" charset="0"/>
              </a:rPr>
              <a:t> </a:t>
            </a:r>
          </a:p>
          <a:p>
            <a:pPr marL="109537" indent="0" algn="just" eaLnBrk="1" hangingPunct="1">
              <a:lnSpc>
                <a:spcPct val="80000"/>
              </a:lnSpc>
              <a:buNone/>
            </a:pPr>
            <a:endParaRPr lang="en-US" altLang="en-US" sz="1600" dirty="0" smtClean="0">
              <a:latin typeface="Times New Roman" panose="02020603050405020304" pitchFamily="18" charset="0"/>
            </a:endParaRPr>
          </a:p>
        </p:txBody>
      </p:sp>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8C37422-F76E-4FA0-8608-476EE9B38DB9}" type="slidenum">
              <a:rPr lang="en-US" altLang="en-US" sz="1000"/>
              <a:pPr eaLnBrk="1" hangingPunct="1"/>
              <a:t>2</a:t>
            </a:fld>
            <a:endParaRPr lang="en-US" altLang="en-US" sz="1000" dirty="0"/>
          </a:p>
        </p:txBody>
      </p:sp>
      <p:sp>
        <p:nvSpPr>
          <p:cNvPr id="4099" name="Rectangle 1026"/>
          <p:cNvSpPr>
            <a:spLocks noGrp="1" noChangeArrowheads="1"/>
          </p:cNvSpPr>
          <p:nvPr>
            <p:ph type="title"/>
          </p:nvPr>
        </p:nvSpPr>
        <p:spPr>
          <a:xfrm>
            <a:off x="533400" y="152779"/>
            <a:ext cx="8113713" cy="660399"/>
          </a:xfrm>
        </p:spPr>
        <p:txBody>
          <a:bodyPr>
            <a:normAutofit fontScale="90000"/>
          </a:bodyPr>
          <a:lstStyle/>
          <a:p>
            <a:pPr algn="ctr" eaLnBrk="1" fontAlgn="auto" hangingPunct="1">
              <a:spcAft>
                <a:spcPts val="0"/>
              </a:spcAft>
              <a:defRPr/>
            </a:pPr>
            <a:r>
              <a:rPr lang="en-US" sz="3200" dirty="0" smtClean="0">
                <a:solidFill>
                  <a:schemeClr val="tx1"/>
                </a:solidFill>
                <a:effectLst/>
                <a:latin typeface="Times New Roman" pitchFamily="18" charset="0"/>
                <a:ea typeface="+mj-ea"/>
                <a:cs typeface="Times New Roman" pitchFamily="18" charset="0"/>
              </a:rPr>
              <a:t>MEC Budget Structure and</a:t>
            </a:r>
            <a:r>
              <a:rPr lang="en-US" sz="3200" dirty="0" smtClean="0">
                <a:solidFill>
                  <a:schemeClr val="tx1"/>
                </a:solidFill>
                <a:effectLst/>
                <a:latin typeface="Times New Roman" pitchFamily="18" charset="0"/>
                <a:cs typeface="Times New Roman" pitchFamily="18" charset="0"/>
              </a:rPr>
              <a:t> </a:t>
            </a:r>
            <a:r>
              <a:rPr lang="en-US" sz="3200" dirty="0">
                <a:solidFill>
                  <a:schemeClr val="tx1"/>
                </a:solidFill>
                <a:effectLst/>
                <a:latin typeface="Times New Roman" pitchFamily="18" charset="0"/>
                <a:cs typeface="Times New Roman" pitchFamily="18" charset="0"/>
              </a:rPr>
              <a:t>Allocation </a:t>
            </a:r>
            <a:r>
              <a:rPr lang="en-US" sz="3200" dirty="0" smtClean="0">
                <a:solidFill>
                  <a:schemeClr val="tx1"/>
                </a:solidFill>
                <a:effectLst/>
                <a:latin typeface="Times New Roman" pitchFamily="18" charset="0"/>
                <a:cs typeface="Times New Roman" pitchFamily="18" charset="0"/>
              </a:rPr>
              <a:t>Process</a:t>
            </a:r>
            <a:br>
              <a:rPr lang="en-US" sz="3200" dirty="0" smtClean="0">
                <a:solidFill>
                  <a:schemeClr val="tx1"/>
                </a:solidFill>
                <a:effectLst/>
                <a:latin typeface="Times New Roman" pitchFamily="18" charset="0"/>
                <a:cs typeface="Times New Roman" pitchFamily="18" charset="0"/>
              </a:rPr>
            </a:br>
            <a:r>
              <a:rPr lang="en-US" sz="3200" dirty="0" smtClean="0">
                <a:solidFill>
                  <a:schemeClr val="tx1"/>
                </a:solidFill>
                <a:effectLst/>
                <a:latin typeface="Times New Roman" pitchFamily="18" charset="0"/>
                <a:cs typeface="Times New Roman" pitchFamily="18" charset="0"/>
              </a:rPr>
              <a:t>Tax Levy Funding Sources</a:t>
            </a:r>
            <a:endParaRPr lang="en-US" sz="3200" dirty="0" smtClean="0">
              <a:solidFill>
                <a:schemeClr val="tx1"/>
              </a:solidFill>
              <a:effectLst/>
              <a:latin typeface="Times New Roman" pitchFamily="18" charset="0"/>
              <a:ea typeface="+mj-ea"/>
              <a:cs typeface="Times New Roman" pitchFamily="18" charset="0"/>
            </a:endParaRPr>
          </a:p>
        </p:txBody>
      </p:sp>
      <p:sp>
        <p:nvSpPr>
          <p:cNvPr id="9220" name="Text Box 1172"/>
          <p:cNvSpPr txBox="1">
            <a:spLocks noChangeArrowheads="1"/>
          </p:cNvSpPr>
          <p:nvPr/>
        </p:nvSpPr>
        <p:spPr bwMode="auto">
          <a:xfrm>
            <a:off x="838200" y="6400800"/>
            <a:ext cx="7620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sz="1100" b="1" i="1" dirty="0">
              <a:latin typeface="Times New Roman" panose="02020603050405020304" pitchFamily="18" charset="0"/>
            </a:endParaRPr>
          </a:p>
        </p:txBody>
      </p:sp>
    </p:spTree>
    <p:extLst>
      <p:ext uri="{BB962C8B-B14F-4D97-AF65-F5344CB8AC3E}">
        <p14:creationId xmlns:p14="http://schemas.microsoft.com/office/powerpoint/2010/main" val="31999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0" descr="bd00028_"/>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4419600"/>
            <a:ext cx="990600" cy="97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8" name="Rectangle 2"/>
          <p:cNvSpPr>
            <a:spLocks noGrp="1" noChangeArrowheads="1"/>
          </p:cNvSpPr>
          <p:nvPr>
            <p:ph type="title"/>
          </p:nvPr>
        </p:nvSpPr>
        <p:spPr/>
        <p:txBody>
          <a:bodyPr>
            <a:normAutofit fontScale="90000"/>
          </a:bodyPr>
          <a:lstStyle/>
          <a:p>
            <a:pPr eaLnBrk="1" fontAlgn="auto" hangingPunct="1">
              <a:spcAft>
                <a:spcPts val="0"/>
              </a:spcAft>
              <a:defRPr/>
            </a:pPr>
            <a:r>
              <a:rPr lang="en-US" sz="7200" dirty="0" smtClean="0"/>
              <a:t>            </a:t>
            </a:r>
            <a:r>
              <a:rPr lang="en-US" sz="5700" dirty="0" smtClean="0">
                <a:solidFill>
                  <a:schemeClr val="accent1"/>
                </a:solidFill>
              </a:rPr>
              <a:t>Q &amp; A</a:t>
            </a:r>
            <a:r>
              <a:rPr lang="en-US" sz="4500" dirty="0" smtClean="0">
                <a:solidFill>
                  <a:schemeClr val="accent1"/>
                </a:solidFill>
              </a:rPr>
              <a:t> </a:t>
            </a:r>
          </a:p>
        </p:txBody>
      </p:sp>
      <p:pic>
        <p:nvPicPr>
          <p:cNvPr id="29700" name="Picture 13" descr="bd00028_"/>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413" y="2169798"/>
            <a:ext cx="3276600"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6" descr="bd00028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905000"/>
            <a:ext cx="8620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7" descr="bd00028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225" y="3997325"/>
            <a:ext cx="8620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8" descr="bd00028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1150" y="1325563"/>
            <a:ext cx="8620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9" descr="bd00028_"/>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7019" y="2514600"/>
            <a:ext cx="8620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20" descr="bd00028_"/>
          <p:cNvPicPr>
            <a:picLocks noChangeAspect="1" noChangeArrowheads="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2600" y="3141993"/>
            <a:ext cx="8620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21" descr="bd00028_"/>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6600" y="1219200"/>
            <a:ext cx="8620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2" descr="bd00028_"/>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6011" y="5381280"/>
            <a:ext cx="8620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bd00028_"/>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25858" y="5381280"/>
            <a:ext cx="8620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0" descr="bd00028_"/>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08488" y="5545138"/>
            <a:ext cx="990600" cy="973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2702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397" y="1219200"/>
            <a:ext cx="8229600" cy="4876800"/>
          </a:xfrm>
        </p:spPr>
        <p:txBody>
          <a:bodyPr/>
          <a:lstStyle/>
          <a:p>
            <a:r>
              <a:rPr lang="en-US" altLang="en-US" sz="2000" b="1" dirty="0">
                <a:latin typeface="Times New Roman" panose="02020603050405020304" pitchFamily="18" charset="0"/>
              </a:rPr>
              <a:t>Lump sum </a:t>
            </a:r>
            <a:r>
              <a:rPr lang="en-US" altLang="en-US" sz="2000" b="1" dirty="0" smtClean="0">
                <a:latin typeface="Times New Roman" panose="02020603050405020304" pitchFamily="18" charset="0"/>
              </a:rPr>
              <a:t>allocations:</a:t>
            </a:r>
            <a:r>
              <a:rPr lang="en-US" altLang="en-US" sz="2000" dirty="0" smtClean="0">
                <a:latin typeface="Times New Roman" panose="02020603050405020304" pitchFamily="18" charset="0"/>
              </a:rPr>
              <a:t> These </a:t>
            </a:r>
            <a:r>
              <a:rPr lang="en-US" altLang="en-US" sz="2000" dirty="0">
                <a:latin typeface="Times New Roman" panose="02020603050405020304" pitchFamily="18" charset="0"/>
              </a:rPr>
              <a:t>include child care, collaborative programs with the NYC Dept. of Education, Coordinated Undergraduate Education, Language Immersion Programs, SEEK, </a:t>
            </a:r>
            <a:r>
              <a:rPr lang="en-US" altLang="en-US" sz="2000" dirty="0" smtClean="0">
                <a:latin typeface="Times New Roman" panose="02020603050405020304" pitchFamily="18" charset="0"/>
              </a:rPr>
              <a:t>ASAP and </a:t>
            </a:r>
            <a:r>
              <a:rPr lang="en-US" altLang="en-US" sz="2000" dirty="0">
                <a:latin typeface="Times New Roman" panose="02020603050405020304" pitchFamily="18" charset="0"/>
              </a:rPr>
              <a:t>services for the disabled. Throughout the year, the colleges may receive additional allocations for various miscellaneous items</a:t>
            </a:r>
            <a:r>
              <a:rPr lang="en-US" altLang="en-US" sz="2000" dirty="0" smtClean="0">
                <a:latin typeface="Times New Roman" panose="02020603050405020304" pitchFamily="18" charset="0"/>
              </a:rPr>
              <a:t>. </a:t>
            </a:r>
            <a:r>
              <a:rPr lang="en-US" altLang="en-US" sz="2000" b="1" dirty="0" smtClean="0">
                <a:latin typeface="Times New Roman" panose="02020603050405020304" pitchFamily="18" charset="0"/>
              </a:rPr>
              <a:t>(City Support – Tax Levy)</a:t>
            </a:r>
            <a:endParaRPr lang="en-US" altLang="en-US" sz="2000" b="1" dirty="0">
              <a:latin typeface="Times New Roman" panose="02020603050405020304" pitchFamily="18" charset="0"/>
            </a:endParaRPr>
          </a:p>
          <a:p>
            <a:pPr lvl="2" eaLnBrk="1" hangingPunct="1"/>
            <a:r>
              <a:rPr lang="en-US" altLang="en-US" sz="2000" b="1" u="sng" dirty="0" smtClean="0">
                <a:latin typeface="Times New Roman" panose="02020603050405020304" pitchFamily="18" charset="0"/>
              </a:rPr>
              <a:t>Programmatic </a:t>
            </a:r>
            <a:r>
              <a:rPr lang="en-US" altLang="en-US" sz="2000" b="1" u="sng" dirty="0">
                <a:latin typeface="Times New Roman" panose="02020603050405020304" pitchFamily="18" charset="0"/>
              </a:rPr>
              <a:t>Lump Sums</a:t>
            </a:r>
          </a:p>
          <a:p>
            <a:pPr marL="914400" lvl="3" indent="0" algn="just" eaLnBrk="1" hangingPunct="1">
              <a:buNone/>
            </a:pPr>
            <a:r>
              <a:rPr lang="en-US" altLang="en-US" sz="2000" dirty="0">
                <a:latin typeface="Times New Roman" panose="02020603050405020304" pitchFamily="18" charset="0"/>
              </a:rPr>
              <a:t>The majority of these are determined by the Office of Academic Affairs and Office of Student Development and are based on existing or planned activities at the colleges.</a:t>
            </a:r>
          </a:p>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Tuition </a:t>
            </a:r>
            <a:r>
              <a:rPr lang="en-US" sz="2000" b="1" dirty="0">
                <a:latin typeface="Times New Roman" pitchFamily="18" charset="0"/>
                <a:cs typeface="Times New Roman" pitchFamily="18" charset="0"/>
              </a:rPr>
              <a:t>Revenue </a:t>
            </a:r>
            <a:r>
              <a:rPr lang="en-US" sz="2000" b="1" dirty="0" smtClean="0">
                <a:latin typeface="Times New Roman" pitchFamily="18" charset="0"/>
                <a:cs typeface="Times New Roman" pitchFamily="18" charset="0"/>
              </a:rPr>
              <a:t>Policy: </a:t>
            </a:r>
            <a:r>
              <a:rPr lang="en-US" altLang="en-US" sz="2000" dirty="0" smtClean="0">
                <a:latin typeface="Times New Roman" panose="02020603050405020304" pitchFamily="18" charset="0"/>
              </a:rPr>
              <a:t>The </a:t>
            </a:r>
            <a:r>
              <a:rPr lang="en-US" altLang="en-US" sz="2000" dirty="0">
                <a:latin typeface="Times New Roman" panose="02020603050405020304" pitchFamily="18" charset="0"/>
              </a:rPr>
              <a:t>tuition revenue budget is appropriated by the State to the senior colleges. Because tuition revenue represents a component of the  college's budget, it is critical that colleges collect revenue at or above their established targets</a:t>
            </a:r>
            <a:r>
              <a:rPr lang="en-US" altLang="en-US" sz="2000" dirty="0" smtClean="0">
                <a:latin typeface="Times New Roman" panose="02020603050405020304" pitchFamily="18" charset="0"/>
              </a:rPr>
              <a:t>. </a:t>
            </a:r>
            <a:r>
              <a:rPr lang="en-US" altLang="en-US" sz="2000" b="1" dirty="0" smtClean="0">
                <a:latin typeface="Times New Roman" panose="02020603050405020304" pitchFamily="18" charset="0"/>
              </a:rPr>
              <a:t>(Tuition &amp; Fees – Paid by Students)</a:t>
            </a:r>
            <a:endParaRPr lang="en-US" altLang="en-US" sz="2000" b="1" dirty="0">
              <a:latin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804862"/>
          </a:xfrm>
        </p:spPr>
        <p:txBody>
          <a:bodyPr>
            <a:normAutofit/>
          </a:bodyPr>
          <a:lstStyle/>
          <a:p>
            <a:r>
              <a:rPr lang="en-US" sz="3600" b="0" dirty="0">
                <a:solidFill>
                  <a:schemeClr val="tx1"/>
                </a:solidFill>
                <a:effectLst/>
                <a:latin typeface="Times New Roman" pitchFamily="18" charset="0"/>
                <a:cs typeface="Times New Roman" pitchFamily="18" charset="0"/>
              </a:rPr>
              <a:t>Budget Allocation Process, cont’d</a:t>
            </a:r>
            <a:endParaRPr lang="en-US" sz="3600"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3</a:t>
            </a:fld>
            <a:endParaRPr lang="en-US" dirty="0"/>
          </a:p>
        </p:txBody>
      </p:sp>
    </p:spTree>
    <p:extLst>
      <p:ext uri="{BB962C8B-B14F-4D97-AF65-F5344CB8AC3E}">
        <p14:creationId xmlns:p14="http://schemas.microsoft.com/office/powerpoint/2010/main" val="982193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791" y="1143000"/>
            <a:ext cx="8229600" cy="4990667"/>
          </a:xfrm>
        </p:spPr>
        <p:txBody>
          <a:bodyPr/>
          <a:lstStyle/>
          <a:p>
            <a:pPr>
              <a:lnSpc>
                <a:spcPct val="80000"/>
              </a:lnSpc>
            </a:pPr>
            <a:r>
              <a:rPr lang="en-US" sz="2400" b="1" dirty="0" smtClean="0">
                <a:latin typeface="Times New Roman" panose="02020603050405020304" pitchFamily="18" charset="0"/>
                <a:cs typeface="Times New Roman" panose="02020603050405020304" pitchFamily="18" charset="0"/>
              </a:rPr>
              <a:t>Auxiliary </a:t>
            </a:r>
            <a:r>
              <a:rPr lang="en-US" sz="2400" b="1" dirty="0">
                <a:latin typeface="Times New Roman" panose="02020603050405020304" pitchFamily="18" charset="0"/>
                <a:cs typeface="Times New Roman" panose="02020603050405020304" pitchFamily="18" charset="0"/>
              </a:rPr>
              <a:t>Enterprises, Inc.:</a:t>
            </a:r>
            <a:r>
              <a:rPr lang="en-US" sz="2400" dirty="0">
                <a:latin typeface="Times New Roman" panose="02020603050405020304" pitchFamily="18" charset="0"/>
                <a:cs typeface="Times New Roman" panose="02020603050405020304" pitchFamily="18" charset="0"/>
              </a:rPr>
              <a:t> Funds generated by the corporation e.g. Parking Services, Bookstore, Food Service, </a:t>
            </a:r>
            <a:r>
              <a:rPr lang="en-US" sz="2400" dirty="0" smtClean="0">
                <a:latin typeface="Times New Roman" panose="02020603050405020304" pitchFamily="18" charset="0"/>
                <a:cs typeface="Times New Roman" panose="02020603050405020304" pitchFamily="18" charset="0"/>
              </a:rPr>
              <a:t>etc</a:t>
            </a:r>
            <a:r>
              <a:rPr lang="en-US" sz="2400" dirty="0">
                <a:latin typeface="Times New Roman" panose="02020603050405020304" pitchFamily="18" charset="0"/>
                <a:cs typeface="Times New Roman" panose="02020603050405020304" pitchFamily="18" charset="0"/>
              </a:rPr>
              <a:t>.</a:t>
            </a:r>
          </a:p>
          <a:p>
            <a:pPr>
              <a:lnSpc>
                <a:spcPct val="80000"/>
              </a:lnSpc>
            </a:pPr>
            <a:endParaRPr lang="en-US" sz="2400" dirty="0">
              <a:latin typeface="Times New Roman" panose="02020603050405020304" pitchFamily="18" charset="0"/>
              <a:cs typeface="Times New Roman" panose="02020603050405020304" pitchFamily="18" charset="0"/>
            </a:endParaRPr>
          </a:p>
          <a:p>
            <a:pPr>
              <a:lnSpc>
                <a:spcPct val="80000"/>
              </a:lnSpc>
            </a:pPr>
            <a:r>
              <a:rPr lang="en-US" sz="2400" b="1" dirty="0" smtClean="0">
                <a:latin typeface="Times New Roman" panose="02020603050405020304" pitchFamily="18" charset="0"/>
                <a:cs typeface="Times New Roman" panose="02020603050405020304" pitchFamily="18" charset="0"/>
              </a:rPr>
              <a:t>MEC Educational Foundation</a:t>
            </a:r>
            <a:r>
              <a:rPr lang="en-US" sz="2400" b="1" dirty="0">
                <a:latin typeface="Times New Roman" panose="02020603050405020304" pitchFamily="18" charset="0"/>
                <a:cs typeface="Times New Roman" panose="02020603050405020304" pitchFamily="18" charset="0"/>
              </a:rPr>
              <a:t>: Tax deductible v</a:t>
            </a:r>
            <a:r>
              <a:rPr lang="en-US" sz="2400" dirty="0">
                <a:latin typeface="Times New Roman" panose="02020603050405020304" pitchFamily="18" charset="0"/>
                <a:cs typeface="Times New Roman" panose="02020603050405020304" pitchFamily="18" charset="0"/>
              </a:rPr>
              <a:t>oluntary contributions, fund raising, and donations</a:t>
            </a:r>
          </a:p>
          <a:p>
            <a:pPr>
              <a:lnSpc>
                <a:spcPct val="80000"/>
              </a:lnSpc>
            </a:pPr>
            <a:endParaRPr lang="en-US" sz="2400" dirty="0">
              <a:latin typeface="Times New Roman" panose="02020603050405020304" pitchFamily="18" charset="0"/>
              <a:cs typeface="Times New Roman" panose="02020603050405020304" pitchFamily="18" charset="0"/>
            </a:endParaRPr>
          </a:p>
          <a:p>
            <a:pPr>
              <a:lnSpc>
                <a:spcPct val="80000"/>
              </a:lnSpc>
            </a:pPr>
            <a:r>
              <a:rPr lang="en-US" sz="2400" b="1" dirty="0" smtClean="0">
                <a:latin typeface="Times New Roman" panose="02020603050405020304" pitchFamily="18" charset="0"/>
                <a:cs typeface="Times New Roman" panose="02020603050405020304" pitchFamily="18" charset="0"/>
              </a:rPr>
              <a:t>MEC Student Faculty Association</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Student Activity Fees </a:t>
            </a:r>
            <a:endParaRPr lang="en-US" sz="2400" dirty="0" smtClean="0">
              <a:latin typeface="Times New Roman" panose="02020603050405020304" pitchFamily="18" charset="0"/>
              <a:cs typeface="Times New Roman" panose="02020603050405020304" pitchFamily="18" charset="0"/>
            </a:endParaRPr>
          </a:p>
          <a:p>
            <a:pPr>
              <a:lnSpc>
                <a:spcPct val="80000"/>
              </a:lnSpc>
            </a:pPr>
            <a:endParaRPr lang="en-US" sz="2400" b="1" dirty="0">
              <a:latin typeface="Times New Roman" panose="02020603050405020304" pitchFamily="18" charset="0"/>
              <a:cs typeface="Times New Roman" panose="02020603050405020304" pitchFamily="18" charset="0"/>
            </a:endParaRPr>
          </a:p>
          <a:p>
            <a:pPr>
              <a:lnSpc>
                <a:spcPct val="80000"/>
              </a:lnSpc>
            </a:pPr>
            <a:r>
              <a:rPr lang="en-US" sz="2400" b="1" dirty="0" smtClean="0">
                <a:latin typeface="Times New Roman" panose="02020603050405020304" pitchFamily="18" charset="0"/>
                <a:cs typeface="Times New Roman" panose="02020603050405020304" pitchFamily="18" charset="0"/>
              </a:rPr>
              <a:t>Research Foundation</a:t>
            </a:r>
            <a:r>
              <a:rPr lang="en-US" sz="2400" dirty="0" smtClean="0">
                <a:latin typeface="Times New Roman" panose="02020603050405020304" pitchFamily="18" charset="0"/>
                <a:cs typeface="Times New Roman" panose="02020603050405020304" pitchFamily="18" charset="0"/>
              </a:rPr>
              <a:t>: State, City, Federal and Private Grants</a:t>
            </a:r>
          </a:p>
          <a:p>
            <a:pPr>
              <a:lnSpc>
                <a:spcPct val="80000"/>
              </a:lnSpc>
            </a:pPr>
            <a:endParaRPr lang="en-US" sz="2400" dirty="0" smtClean="0">
              <a:latin typeface="Times New Roman" panose="02020603050405020304" pitchFamily="18" charset="0"/>
              <a:cs typeface="Times New Roman" panose="02020603050405020304" pitchFamily="18" charset="0"/>
            </a:endParaRPr>
          </a:p>
          <a:p>
            <a:pPr>
              <a:lnSpc>
                <a:spcPct val="80000"/>
              </a:lnSpc>
            </a:pPr>
            <a:r>
              <a:rPr lang="en-US" sz="2400" b="1" dirty="0" smtClean="0">
                <a:latin typeface="Times New Roman" panose="02020603050405020304" pitchFamily="18" charset="0"/>
                <a:cs typeface="Times New Roman" panose="02020603050405020304" pitchFamily="18" charset="0"/>
              </a:rPr>
              <a:t>Child Development Center</a:t>
            </a:r>
            <a:r>
              <a:rPr lang="en-US" sz="2400" dirty="0" smtClean="0">
                <a:latin typeface="Times New Roman" panose="02020603050405020304" pitchFamily="18" charset="0"/>
                <a:cs typeface="Times New Roman" panose="02020603050405020304" pitchFamily="18" charset="0"/>
              </a:rPr>
              <a:t>: UPRE-K, Block Grant &amp; Student Tuition and Fees</a:t>
            </a:r>
          </a:p>
          <a:p>
            <a:pPr marL="392113" lvl="1" indent="0">
              <a:buNone/>
            </a:pPr>
            <a:endParaRPr lang="en-US" dirty="0" smtClean="0"/>
          </a:p>
          <a:p>
            <a:pPr lvl="1">
              <a:buFont typeface="Wingdings" panose="05000000000000000000" pitchFamily="2" charset="2"/>
              <a:buChar char="§"/>
            </a:pPr>
            <a:endParaRPr lang="en-US" dirty="0" smtClean="0"/>
          </a:p>
          <a:p>
            <a:pPr lvl="1">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3" name="Title 2"/>
          <p:cNvSpPr>
            <a:spLocks noGrp="1"/>
          </p:cNvSpPr>
          <p:nvPr>
            <p:ph type="title"/>
          </p:nvPr>
        </p:nvSpPr>
        <p:spPr>
          <a:xfrm>
            <a:off x="482221" y="137319"/>
            <a:ext cx="8229600" cy="1143000"/>
          </a:xfrm>
        </p:spPr>
        <p:txBody>
          <a:bodyPr>
            <a:normAutofit/>
          </a:bodyPr>
          <a:lstStyle/>
          <a:p>
            <a:r>
              <a:rPr lang="en-US" dirty="0" smtClean="0"/>
              <a:t>Non-Tax Levy Funding Source</a:t>
            </a:r>
            <a:endParaRPr lang="en-US"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4</a:t>
            </a:fld>
            <a:endParaRPr lang="en-US" dirty="0"/>
          </a:p>
        </p:txBody>
      </p:sp>
    </p:spTree>
    <p:extLst>
      <p:ext uri="{BB962C8B-B14F-4D97-AF65-F5344CB8AC3E}">
        <p14:creationId xmlns:p14="http://schemas.microsoft.com/office/powerpoint/2010/main" val="3674114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4496" y="1219200"/>
            <a:ext cx="8229600" cy="4876800"/>
          </a:xfrm>
        </p:spPr>
        <p:txBody>
          <a:bodyPr/>
          <a:lstStyle/>
          <a:p>
            <a:r>
              <a:rPr lang="en-US" sz="2800" dirty="0" smtClean="0">
                <a:latin typeface="Times New Roman" panose="02020603050405020304" pitchFamily="18" charset="0"/>
                <a:cs typeface="Times New Roman" panose="02020603050405020304" pitchFamily="18" charset="0"/>
              </a:rPr>
              <a:t>The Tax Levy funds are the primary operating budget of the college: Funds come from New York State Aid and tuition paid by students</a:t>
            </a:r>
          </a:p>
          <a:p>
            <a:pPr marL="109537" indent="0">
              <a:buNone/>
            </a:pP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Fiscal year 2017 operating budget is approximately $56 million (excluding fringe benefits, energy, rent and other expenses paid by CUNY Central Office)</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All transactions must comply with city, state and CUNY guidelines    </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Tax Levy Funds</a:t>
            </a:r>
            <a:endParaRPr lang="en-US"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5</a:t>
            </a:fld>
            <a:endParaRPr lang="en-US" dirty="0"/>
          </a:p>
        </p:txBody>
      </p:sp>
    </p:spTree>
    <p:extLst>
      <p:ext uri="{BB962C8B-B14F-4D97-AF65-F5344CB8AC3E}">
        <p14:creationId xmlns:p14="http://schemas.microsoft.com/office/powerpoint/2010/main" val="382584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A budget represents funds available to be spent</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 budget is allocated at the beginning of each fiscal year can be modified between account or expense category</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 budget is reduced each time salaries are paid and goods and/or services are purchase. </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What is a Budget</a:t>
            </a:r>
            <a:endParaRPr lang="en-US"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6</a:t>
            </a:fld>
            <a:endParaRPr lang="en-US" dirty="0"/>
          </a:p>
        </p:txBody>
      </p:sp>
    </p:spTree>
    <p:extLst>
      <p:ext uri="{BB962C8B-B14F-4D97-AF65-F5344CB8AC3E}">
        <p14:creationId xmlns:p14="http://schemas.microsoft.com/office/powerpoint/2010/main" val="3420911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982" y="852984"/>
            <a:ext cx="8229600" cy="5090615"/>
          </a:xfrm>
        </p:spPr>
        <p:txBody>
          <a:bodyPr/>
          <a:lstStyle/>
          <a:p>
            <a:r>
              <a:rPr lang="en-US" sz="2400" b="1" dirty="0" smtClean="0">
                <a:latin typeface="Times New Roman" panose="02020603050405020304" pitchFamily="18" charset="0"/>
                <a:cs typeface="Times New Roman" panose="02020603050405020304" pitchFamily="18" charset="0"/>
              </a:rPr>
              <a:t>Allocated Budget</a:t>
            </a:r>
            <a:r>
              <a:rPr lang="en-US" sz="2400" dirty="0" smtClean="0">
                <a:latin typeface="Times New Roman" panose="02020603050405020304" pitchFamily="18" charset="0"/>
                <a:cs typeface="Times New Roman" panose="02020603050405020304" pitchFamily="18" charset="0"/>
              </a:rPr>
              <a:t>: Funds available to be spent during the FY</a:t>
            </a:r>
          </a:p>
          <a:p>
            <a:endParaRPr lang="en-US" sz="1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Open Encumbrance:</a:t>
            </a:r>
          </a:p>
          <a:p>
            <a:pPr lvl="1"/>
            <a:r>
              <a:rPr lang="en-US" sz="2400" b="1" dirty="0" smtClean="0">
                <a:latin typeface="Times New Roman" panose="02020603050405020304" pitchFamily="18" charset="0"/>
                <a:cs typeface="Times New Roman" panose="02020603050405020304" pitchFamily="18" charset="0"/>
              </a:rPr>
              <a:t>Pre-Encumbrance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is a requisition entered in CF for goods and/or services that has not been processed by the Purchasing </a:t>
            </a:r>
          </a:p>
          <a:p>
            <a:pPr lvl="1"/>
            <a:r>
              <a:rPr lang="en-US" sz="2400" b="1" dirty="0" smtClean="0">
                <a:latin typeface="Times New Roman" panose="02020603050405020304" pitchFamily="18" charset="0"/>
                <a:cs typeface="Times New Roman" panose="02020603050405020304" pitchFamily="18" charset="0"/>
              </a:rPr>
              <a:t>Encumbrances</a:t>
            </a:r>
            <a:r>
              <a:rPr lang="en-US" sz="2400" dirty="0" smtClean="0">
                <a:latin typeface="Times New Roman" panose="02020603050405020304" pitchFamily="18" charset="0"/>
                <a:cs typeface="Times New Roman" panose="02020603050405020304" pitchFamily="18" charset="0"/>
              </a:rPr>
              <a:t> signifies that the requisition was processed and a purchase order was generated and issued to the vendors</a:t>
            </a:r>
          </a:p>
          <a:p>
            <a:pPr lvl="1"/>
            <a:endParaRPr lang="en-US" sz="1400" b="1" dirty="0" smtClean="0">
              <a:latin typeface="Times New Roman" panose="02020603050405020304" pitchFamily="18" charset="0"/>
              <a:cs typeface="Times New Roman" panose="02020603050405020304" pitchFamily="18" charset="0"/>
            </a:endParaRPr>
          </a:p>
          <a:p>
            <a:pPr marL="365125" lvl="1" indent="-255588">
              <a:spcBef>
                <a:spcPts val="400"/>
              </a:spcBef>
              <a:buSzPct val="68000"/>
              <a:buFont typeface="Wingdings 3" panose="05040102010807070707" pitchFamily="18" charset="2"/>
              <a:buChar char=""/>
            </a:pPr>
            <a:r>
              <a:rPr lang="en-US" sz="2400" b="1" dirty="0" smtClean="0">
                <a:latin typeface="Times New Roman" panose="02020603050405020304" pitchFamily="18" charset="0"/>
                <a:cs typeface="Times New Roman" panose="02020603050405020304" pitchFamily="18" charset="0"/>
              </a:rPr>
              <a:t>Expenditures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Payment was made to the vendor or </a:t>
            </a:r>
            <a:r>
              <a:rPr lang="en-US" sz="2400" dirty="0" smtClean="0">
                <a:latin typeface="Times New Roman" panose="02020603050405020304" pitchFamily="18" charset="0"/>
                <a:cs typeface="Times New Roman" panose="02020603050405020304" pitchFamily="18" charset="0"/>
              </a:rPr>
              <a:t>employee</a:t>
            </a:r>
            <a:endParaRPr lang="en-US" sz="2400" dirty="0">
              <a:latin typeface="Times New Roman" panose="02020603050405020304" pitchFamily="18" charset="0"/>
              <a:cs typeface="Times New Roman" panose="02020603050405020304" pitchFamily="18" charset="0"/>
            </a:endParaRPr>
          </a:p>
          <a:p>
            <a:pPr marL="365125" lvl="1" indent="-255588">
              <a:spcBef>
                <a:spcPts val="400"/>
              </a:spcBef>
              <a:buSzPct val="68000"/>
              <a:buFont typeface="Wingdings 3" panose="05040102010807070707" pitchFamily="18" charset="2"/>
              <a:buChar char=""/>
            </a:pPr>
            <a:endParaRPr lang="en-US" sz="1400" b="1" dirty="0" smtClean="0">
              <a:latin typeface="Times New Roman" panose="02020603050405020304" pitchFamily="18" charset="0"/>
              <a:cs typeface="Times New Roman" panose="02020603050405020304" pitchFamily="18" charset="0"/>
            </a:endParaRPr>
          </a:p>
          <a:p>
            <a:pPr marL="365125" lvl="1" indent="-255588">
              <a:spcBef>
                <a:spcPts val="400"/>
              </a:spcBef>
              <a:buSzPct val="68000"/>
              <a:buFont typeface="Wingdings 3" panose="05040102010807070707" pitchFamily="18" charset="2"/>
              <a:buChar char=""/>
            </a:pPr>
            <a:r>
              <a:rPr lang="en-US" sz="2400" b="1" dirty="0" smtClean="0">
                <a:latin typeface="Times New Roman" panose="02020603050405020304" pitchFamily="18" charset="0"/>
                <a:cs typeface="Times New Roman" panose="02020603050405020304" pitchFamily="18" charset="0"/>
              </a:rPr>
              <a:t>Available Balance:  </a:t>
            </a:r>
            <a:r>
              <a:rPr lang="en-US" sz="2400" dirty="0" smtClean="0">
                <a:latin typeface="Times New Roman" panose="02020603050405020304" pitchFamily="18" charset="0"/>
                <a:cs typeface="Times New Roman" panose="02020603050405020304" pitchFamily="18" charset="0"/>
              </a:rPr>
              <a:t>Allocated Budget </a:t>
            </a:r>
            <a:r>
              <a:rPr lang="en-US" sz="2400" dirty="0">
                <a:latin typeface="Times New Roman" panose="02020603050405020304" pitchFamily="18" charset="0"/>
                <a:cs typeface="Times New Roman" panose="02020603050405020304" pitchFamily="18" charset="0"/>
              </a:rPr>
              <a:t>minus (Expenditures and Open Encumbrances) </a:t>
            </a:r>
            <a:endParaRPr lang="en-US" sz="24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563562"/>
          </a:xfrm>
        </p:spPr>
        <p:txBody>
          <a:bodyPr>
            <a:normAutofit fontScale="90000"/>
          </a:bodyPr>
          <a:lstStyle/>
          <a:p>
            <a:r>
              <a:rPr lang="en-US" dirty="0" smtClean="0"/>
              <a:t>Budget Term</a:t>
            </a:r>
            <a:endParaRPr lang="en-US"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7</a:t>
            </a:fld>
            <a:endParaRPr lang="en-US" dirty="0"/>
          </a:p>
        </p:txBody>
      </p:sp>
    </p:spTree>
    <p:extLst>
      <p:ext uri="{BB962C8B-B14F-4D97-AF65-F5344CB8AC3E}">
        <p14:creationId xmlns:p14="http://schemas.microsoft.com/office/powerpoint/2010/main" val="69584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PS – Regular (Full Time Faculty and Staff)</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Teaching Adjuncts</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Temp Services (College Assistant, Tutors and Administrative Adjuncts)</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OTPS – Other Than Personnel Service </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Tax Levy Expenses Categories</a:t>
            </a:r>
            <a:endParaRPr lang="en-US" dirty="0"/>
          </a:p>
        </p:txBody>
      </p:sp>
      <p:sp>
        <p:nvSpPr>
          <p:cNvPr id="4" name="Slide Number Placeholder 3"/>
          <p:cNvSpPr>
            <a:spLocks noGrp="1"/>
          </p:cNvSpPr>
          <p:nvPr>
            <p:ph type="sldNum" sz="quarter" idx="12"/>
          </p:nvPr>
        </p:nvSpPr>
        <p:spPr/>
        <p:txBody>
          <a:bodyPr/>
          <a:lstStyle/>
          <a:p>
            <a:fld id="{E241485A-78B5-4232-A866-21E11D431E99}" type="slidenum">
              <a:rPr lang="en-US" smtClean="0"/>
              <a:pPr/>
              <a:t>8</a:t>
            </a:fld>
            <a:endParaRPr lang="en-US" dirty="0"/>
          </a:p>
        </p:txBody>
      </p:sp>
    </p:spTree>
    <p:extLst>
      <p:ext uri="{BB962C8B-B14F-4D97-AF65-F5344CB8AC3E}">
        <p14:creationId xmlns:p14="http://schemas.microsoft.com/office/powerpoint/2010/main" val="3547869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EB5A3510D6F041BEAC71CDCA53CD52" ma:contentTypeVersion="1" ma:contentTypeDescription="Create a new document." ma:contentTypeScope="" ma:versionID="e763bfe4e1b2fc756915792c63d4f55e">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7147C5-F2B5-4845-9E4E-5E46A1D1013C}">
  <ds:schemaRefs>
    <ds:schemaRef ds:uri="http://schemas.microsoft.com/sharepoint/v3"/>
    <ds:schemaRef ds:uri="http://schemas.microsoft.com/office/2006/documentManagement/types"/>
    <ds:schemaRef ds:uri="http://purl.org/dc/term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F65FBDE-BD48-4784-B44A-F3C3798AD56D}">
  <ds:schemaRefs>
    <ds:schemaRef ds:uri="http://schemas.microsoft.com/sharepoint/v3/contenttype/forms"/>
  </ds:schemaRefs>
</ds:datastoreItem>
</file>

<file path=customXml/itemProps3.xml><?xml version="1.0" encoding="utf-8"?>
<ds:datastoreItem xmlns:ds="http://schemas.openxmlformats.org/officeDocument/2006/customXml" ds:itemID="{7BD6045A-D8F5-42C7-A29B-FBD918E919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Concourse</Template>
  <TotalTime>8636</TotalTime>
  <Words>1609</Words>
  <Application>Microsoft Office PowerPoint</Application>
  <PresentationFormat>On-screen Show (4:3)</PresentationFormat>
  <Paragraphs>325</Paragraphs>
  <Slides>30</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MS PGothic</vt:lpstr>
      <vt:lpstr>Arial</vt:lpstr>
      <vt:lpstr>Calibri</vt:lpstr>
      <vt:lpstr>Lucida Sans Unicode</vt:lpstr>
      <vt:lpstr>Times New Roman</vt:lpstr>
      <vt:lpstr>Verdana</vt:lpstr>
      <vt:lpstr>Wingdings</vt:lpstr>
      <vt:lpstr>Wingdings 2</vt:lpstr>
      <vt:lpstr>Wingdings 3</vt:lpstr>
      <vt:lpstr>Concourse</vt:lpstr>
      <vt:lpstr>Document</vt:lpstr>
      <vt:lpstr>Medgar Evers College  An Overview of the Operating Budget</vt:lpstr>
      <vt:lpstr>Topic To Be Covered</vt:lpstr>
      <vt:lpstr>MEC Budget Structure and Allocation Process Tax Levy Funding Sources</vt:lpstr>
      <vt:lpstr>Budget Allocation Process, cont’d</vt:lpstr>
      <vt:lpstr>Non-Tax Levy Funding Source</vt:lpstr>
      <vt:lpstr>Tax Levy Funds</vt:lpstr>
      <vt:lpstr>What is a Budget</vt:lpstr>
      <vt:lpstr>Budget Term</vt:lpstr>
      <vt:lpstr>Tax Levy Expenses Categories</vt:lpstr>
      <vt:lpstr>OTPS – CUNYFirst Categories</vt:lpstr>
      <vt:lpstr>Operating Timeline</vt:lpstr>
      <vt:lpstr>STEPS TO COMPLETE BEFORE PURCHASE</vt:lpstr>
      <vt:lpstr>Security Authorization (CUNYfirst eProcurement, Travel Expenses, Authorization Forms – NTL)</vt:lpstr>
      <vt:lpstr> Checking Budget Balances – Query Viewer  </vt:lpstr>
      <vt:lpstr>Checking Budget Balances – Query Viewer </vt:lpstr>
      <vt:lpstr>Checking Budget Balances – Query Viewer </vt:lpstr>
      <vt:lpstr>Checking Budget Balances – Query Viewer </vt:lpstr>
      <vt:lpstr>Checking Budget Balances – Query Viewer </vt:lpstr>
      <vt:lpstr>Checking Budget Balances – Query Viewer </vt:lpstr>
      <vt:lpstr>Checking Budget Balances – Query Viewer </vt:lpstr>
      <vt:lpstr>Checking Budget Balances – Query Viewer </vt:lpstr>
      <vt:lpstr>SharePoint Reports</vt:lpstr>
      <vt:lpstr>Tax Levy Budget Transfers</vt:lpstr>
      <vt:lpstr>PowerPoint Presentation</vt:lpstr>
      <vt:lpstr>PowerPoint Presentation</vt:lpstr>
      <vt:lpstr>PowerPoint Presentation</vt:lpstr>
      <vt:lpstr>PowerPoint Presentation</vt:lpstr>
      <vt:lpstr>OTPS - CUNYFIRST</vt:lpstr>
      <vt:lpstr>Take Away Action</vt:lpstr>
      <vt:lpstr>            Q &amp; A </vt:lpstr>
    </vt:vector>
  </TitlesOfParts>
  <Company>CUNY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University of New York Overview of CUNY Operating Budget Process</dc:title>
  <dc:creator>support</dc:creator>
  <cp:lastModifiedBy>George Softleigh</cp:lastModifiedBy>
  <cp:revision>170</cp:revision>
  <cp:lastPrinted>2015-03-11T13:27:51Z</cp:lastPrinted>
  <dcterms:created xsi:type="dcterms:W3CDTF">2004-11-02T21:44:23Z</dcterms:created>
  <dcterms:modified xsi:type="dcterms:W3CDTF">2017-11-28T22:49:17Z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0x01010076EB5A3510D6F041BEAC71CDCA53CD52</vt:lpwstr>
  </property>
</Properties>
</file>