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61" r:id="rId5"/>
    <p:sldId id="260" r:id="rId6"/>
    <p:sldId id="264" r:id="rId7"/>
    <p:sldId id="256" r:id="rId8"/>
    <p:sldId id="257" r:id="rId9"/>
    <p:sldId id="265" r:id="rId10"/>
    <p:sldId id="266" r:id="rId11"/>
    <p:sldId id="258" r:id="rId12"/>
    <p:sldId id="263" r:id="rId13"/>
    <p:sldId id="259" r:id="rId14"/>
    <p:sldId id="267" r:id="rId15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0" autoAdjust="0"/>
  </p:normalViewPr>
  <p:slideViewPr>
    <p:cSldViewPr>
      <p:cViewPr varScale="1">
        <p:scale>
          <a:sx n="105" d="100"/>
          <a:sy n="105" d="100"/>
        </p:scale>
        <p:origin x="1188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457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4" tIns="46747" rIns="93494" bIns="4674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4" tIns="46747" rIns="93494" bIns="46747" rtlCol="0"/>
          <a:lstStyle>
            <a:lvl1pPr algn="r">
              <a:defRPr sz="1200"/>
            </a:lvl1pPr>
          </a:lstStyle>
          <a:p>
            <a:fld id="{4FBA6C00-765A-4C43-B25B-1D294B67B3D9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8500"/>
            <a:ext cx="46561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4" tIns="46747" rIns="93494" bIns="4674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4" tIns="46747" rIns="93494" bIns="4674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5455"/>
          </a:xfrm>
          <a:prstGeom prst="rect">
            <a:avLst/>
          </a:prstGeom>
        </p:spPr>
        <p:txBody>
          <a:bodyPr vert="horz" lIns="93494" tIns="46747" rIns="93494" bIns="4674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5455"/>
          </a:xfrm>
          <a:prstGeom prst="rect">
            <a:avLst/>
          </a:prstGeom>
        </p:spPr>
        <p:txBody>
          <a:bodyPr vert="horz" lIns="93494" tIns="46747" rIns="93494" bIns="46747" rtlCol="0" anchor="b"/>
          <a:lstStyle>
            <a:lvl1pPr algn="r">
              <a:defRPr sz="1200"/>
            </a:lvl1pPr>
          </a:lstStyle>
          <a:p>
            <a:fld id="{26A936D7-E613-45F4-8AAC-3AB2CAE84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680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936D7-E613-45F4-8AAC-3AB2CAE84E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970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936D7-E613-45F4-8AAC-3AB2CAE84E3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921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022A-4BA8-4DEC-864E-F13D6C2D307E}" type="datetime1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AEF1-4035-46D9-A77A-43C823A6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569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CCEB2-0246-42AE-BE81-1DA7C730329A}" type="datetime1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AEF1-4035-46D9-A77A-43C823A6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84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638D7-8EC3-44A9-8D8A-069A427DDDD9}" type="datetime1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AEF1-4035-46D9-A77A-43C823A6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66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DA7D-2911-419B-B6D1-333FEEF73255}" type="datetime1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AEF1-4035-46D9-A77A-43C823A6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22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2BA11-3868-4F1A-B6F5-0D943F1434AE}" type="datetime1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AEF1-4035-46D9-A77A-43C823A6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909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57FB-445C-4AC7-BA32-8D0051F0F030}" type="datetime1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AEF1-4035-46D9-A77A-43C823A6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180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BF7FF-6C80-4923-8548-9634B04AE1CA}" type="datetime1">
              <a:rPr lang="en-US" smtClean="0"/>
              <a:t>11/28/2017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AEF1-4035-46D9-A77A-43C823A6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14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4607-4D04-4355-942B-7812AC22FF2C}" type="datetime1">
              <a:rPr lang="en-US" smtClean="0"/>
              <a:t>11/28/2017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AEF1-4035-46D9-A77A-43C823A6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570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387F-D134-4D5D-B5A8-FA0F4EF30EB4}" type="datetime1">
              <a:rPr lang="en-US" smtClean="0"/>
              <a:t>11/28/2017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AEF1-4035-46D9-A77A-43C823A6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31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530B6-3B87-4039-9D73-594B117D99AA}" type="datetime1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AEF1-4035-46D9-A77A-43C823A6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7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BB362-92D1-4A6A-BF83-1447238D5436}" type="datetime1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AEF1-4035-46D9-A77A-43C823A6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386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6FC6B-AF85-44ED-BD67-5C68A8F99593}" type="datetime1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AAEF1-4035-46D9-A77A-43C823A6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04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udget@gc.cuny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r>
              <a:rPr lang="en-US" sz="1900" b="1" dirty="0"/>
              <a:t>CUNYFIRST requires all OTPS </a:t>
            </a:r>
            <a:r>
              <a:rPr lang="en-US" sz="1900" b="1" dirty="0" smtClean="0"/>
              <a:t>transactions </a:t>
            </a:r>
            <a:r>
              <a:rPr lang="en-US" sz="1900" b="1" dirty="0"/>
              <a:t>to </a:t>
            </a:r>
            <a:r>
              <a:rPr lang="en-US" sz="1900" b="1" dirty="0" smtClean="0"/>
              <a:t>be budgeted </a:t>
            </a:r>
            <a:r>
              <a:rPr lang="en-US" sz="1900" b="1" dirty="0"/>
              <a:t>in </a:t>
            </a:r>
            <a:r>
              <a:rPr lang="en-US" sz="1900" b="1" dirty="0" smtClean="0"/>
              <a:t>one of the 6 corresponding categories</a:t>
            </a:r>
            <a:r>
              <a:rPr lang="en-US" sz="1900" b="1" dirty="0"/>
              <a:t>. </a:t>
            </a:r>
            <a:endParaRPr lang="en-US" sz="1900" b="1" dirty="0" smtClean="0"/>
          </a:p>
          <a:p>
            <a:pPr marL="0" indent="0">
              <a:buNone/>
            </a:pPr>
            <a:endParaRPr lang="en-US" sz="1900" dirty="0" smtClean="0"/>
          </a:p>
          <a:p>
            <a:pPr marL="0" indent="0">
              <a:buNone/>
            </a:pPr>
            <a:r>
              <a:rPr lang="en-US" sz="1900" dirty="0" smtClean="0"/>
              <a:t>The categories are </a:t>
            </a:r>
            <a:r>
              <a:rPr lang="en-US" sz="1900" dirty="0"/>
              <a:t>as follows</a:t>
            </a:r>
            <a:r>
              <a:rPr lang="en-US" sz="1900" dirty="0" smtClean="0"/>
              <a:t>:</a:t>
            </a:r>
            <a:endParaRPr lang="en-US" sz="1900" dirty="0"/>
          </a:p>
          <a:p>
            <a:pPr marL="339725" lvl="0" indent="-339725">
              <a:buFont typeface="+mj-lt"/>
              <a:buAutoNum type="arabicParenR"/>
            </a:pPr>
            <a:r>
              <a:rPr lang="en-US" sz="1900" dirty="0" smtClean="0"/>
              <a:t>80120  Supplies </a:t>
            </a:r>
            <a:r>
              <a:rPr lang="en-US" sz="1900" dirty="0"/>
              <a:t>&amp; Materials</a:t>
            </a:r>
          </a:p>
          <a:p>
            <a:pPr lvl="0">
              <a:buFont typeface="+mj-lt"/>
              <a:buAutoNum type="arabicParenR"/>
            </a:pPr>
            <a:r>
              <a:rPr lang="en-US" sz="1900" dirty="0" smtClean="0"/>
              <a:t>80121  Travel </a:t>
            </a:r>
            <a:endParaRPr lang="en-US" sz="1900" dirty="0"/>
          </a:p>
          <a:p>
            <a:pPr lvl="0">
              <a:buFont typeface="+mj-lt"/>
              <a:buAutoNum type="arabicParenR"/>
            </a:pPr>
            <a:r>
              <a:rPr lang="en-US" sz="1900" dirty="0" smtClean="0"/>
              <a:t>80122  Contractual </a:t>
            </a:r>
            <a:r>
              <a:rPr lang="en-US" sz="1900" dirty="0"/>
              <a:t>Services</a:t>
            </a:r>
          </a:p>
          <a:p>
            <a:pPr lvl="0">
              <a:buFont typeface="+mj-lt"/>
              <a:buAutoNum type="arabicParenR"/>
            </a:pPr>
            <a:r>
              <a:rPr lang="en-US" sz="1900" dirty="0" smtClean="0"/>
              <a:t>80123  Equipment </a:t>
            </a:r>
            <a:r>
              <a:rPr lang="en-US" sz="1900" dirty="0"/>
              <a:t>Acquisition </a:t>
            </a:r>
          </a:p>
          <a:p>
            <a:pPr lvl="0">
              <a:buFont typeface="+mj-lt"/>
              <a:buAutoNum type="arabicParenR"/>
            </a:pPr>
            <a:r>
              <a:rPr lang="en-US" sz="1900" dirty="0" smtClean="0"/>
              <a:t>80124  Fringe </a:t>
            </a:r>
            <a:r>
              <a:rPr lang="en-US" sz="1900" dirty="0"/>
              <a:t>Benefits </a:t>
            </a:r>
            <a:r>
              <a:rPr lang="en-US" sz="1900" dirty="0" smtClean="0"/>
              <a:t>(i.e. Honorariums, Merit Award)</a:t>
            </a:r>
            <a:endParaRPr lang="en-US" sz="1900" dirty="0"/>
          </a:p>
          <a:p>
            <a:pPr lvl="0">
              <a:buFont typeface="+mj-lt"/>
              <a:buAutoNum type="arabicParenR"/>
            </a:pPr>
            <a:r>
              <a:rPr lang="en-US" sz="1900" dirty="0" smtClean="0"/>
              <a:t>80125  Indirect Costs</a:t>
            </a:r>
          </a:p>
          <a:p>
            <a:pPr marL="0" lvl="0" indent="0">
              <a:buNone/>
            </a:pPr>
            <a:endParaRPr lang="en-US" sz="1900" b="1" dirty="0"/>
          </a:p>
          <a:p>
            <a:pPr marL="0" indent="0">
              <a:buNone/>
            </a:pPr>
            <a:r>
              <a:rPr lang="en-US" sz="1900" dirty="0"/>
              <a:t>Your </a:t>
            </a:r>
            <a:r>
              <a:rPr lang="en-US" sz="1900" dirty="0" smtClean="0"/>
              <a:t>purchase transaction </a:t>
            </a:r>
            <a:r>
              <a:rPr lang="en-US" sz="1900" dirty="0"/>
              <a:t>will not be processed, unless there is </a:t>
            </a:r>
            <a:r>
              <a:rPr lang="en-US" sz="1900" dirty="0" smtClean="0"/>
              <a:t>sufficient </a:t>
            </a:r>
            <a:r>
              <a:rPr lang="en-US" sz="1900" dirty="0"/>
              <a:t>budget allocation in </a:t>
            </a:r>
            <a:r>
              <a:rPr lang="en-US" sz="1900" dirty="0" smtClean="0"/>
              <a:t>the corresponding category. </a:t>
            </a:r>
            <a:endParaRPr lang="en-US" sz="1900" dirty="0"/>
          </a:p>
          <a:p>
            <a:pPr marL="0" indent="0">
              <a:buNone/>
            </a:pPr>
            <a:r>
              <a:rPr lang="en-US" sz="1900" b="1" dirty="0"/>
              <a:t>CUNYFIRST does not have pool budgeting.</a:t>
            </a:r>
            <a:r>
              <a:rPr lang="en-US" sz="1900" dirty="0"/>
              <a:t>  </a:t>
            </a:r>
          </a:p>
          <a:p>
            <a:pPr marL="0" indent="0">
              <a:buNone/>
            </a:pPr>
            <a:r>
              <a:rPr lang="en-US" sz="1900" dirty="0"/>
              <a:t> </a:t>
            </a:r>
          </a:p>
          <a:p>
            <a:pPr marL="0" lvl="0" indent="0">
              <a:buNone/>
            </a:pPr>
            <a:endParaRPr lang="en-US" sz="19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AEF1-4035-46D9-A77A-43C823A636AD}" type="slidenum">
              <a:rPr lang="en-US" smtClean="0"/>
              <a:t>1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2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CUNYFIRST OTPS BUDGET ACCOUNT CATEGORIES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18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3886200"/>
            <a:ext cx="8115300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590800"/>
            <a:ext cx="8115300" cy="1253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1143000"/>
            <a:ext cx="8801100" cy="41508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Refer to the </a:t>
            </a:r>
            <a:r>
              <a:rPr lang="en-US" sz="2000" b="1" dirty="0" smtClean="0">
                <a:solidFill>
                  <a:srgbClr val="FF0000"/>
                </a:solidFill>
              </a:rPr>
              <a:t>Allocated Budget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column to assess how much has been budgeted to each account code and refer to the Available Budget column to review your available budget balance in each account code. This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available budget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for OTPS is determined by adding this OTPS Account Codes 80120-80125 only.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AEF1-4035-46D9-A77A-43C823A636AD}" type="slidenum">
              <a:rPr lang="en-US" smtClean="0"/>
              <a:t>10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92162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Checking Budget Balances – Query Viewer </a:t>
            </a:r>
            <a:endParaRPr lang="en-US" sz="3200" b="1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169596" y="4191000"/>
            <a:ext cx="93580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191000" y="3733800"/>
            <a:ext cx="914400" cy="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191000" y="3733800"/>
            <a:ext cx="0" cy="4572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5105400" y="3733802"/>
            <a:ext cx="0" cy="45719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070350" y="3733802"/>
            <a:ext cx="22475" cy="53339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224018" y="3733800"/>
            <a:ext cx="22475" cy="533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246493" y="3700408"/>
            <a:ext cx="84633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246493" y="4267200"/>
            <a:ext cx="84633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104" name="TextBox 4103"/>
          <p:cNvSpPr txBox="1"/>
          <p:nvPr/>
        </p:nvSpPr>
        <p:spPr>
          <a:xfrm>
            <a:off x="533638" y="5486400"/>
            <a:ext cx="80364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There maybe PS Regular, PS Temp &amp; Adjunct </a:t>
            </a:r>
            <a:r>
              <a:rPr lang="en-US" smtClean="0"/>
              <a:t>Rows that appear </a:t>
            </a:r>
            <a:r>
              <a:rPr lang="en-US" dirty="0" smtClean="0"/>
              <a:t>with this query. Please delete these rows to determine your OTPS balance. 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In addition, if there are any other accounts that appear other than 80120-80125 in the </a:t>
            </a:r>
            <a:r>
              <a:rPr lang="en-US" dirty="0" smtClean="0">
                <a:solidFill>
                  <a:srgbClr val="0070C0"/>
                </a:solidFill>
              </a:rPr>
              <a:t>Account Column</a:t>
            </a:r>
            <a:r>
              <a:rPr lang="en-US" dirty="0" smtClean="0"/>
              <a:t>, delete them as well.</a:t>
            </a:r>
            <a:endParaRPr lang="en-US" dirty="0"/>
          </a:p>
        </p:txBody>
      </p:sp>
      <p:cxnSp>
        <p:nvCxnSpPr>
          <p:cNvPr id="4117" name="Straight Arrow Connector 4116"/>
          <p:cNvCxnSpPr/>
          <p:nvPr/>
        </p:nvCxnSpPr>
        <p:spPr>
          <a:xfrm flipV="1">
            <a:off x="1981200" y="2819400"/>
            <a:ext cx="0" cy="2514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05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AEF1-4035-46D9-A77A-43C823A636AD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7510"/>
            <a:ext cx="9144000" cy="60209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chemeClr val="bg1"/>
                </a:solidFill>
              </a:rPr>
              <a:t>Budget Transfer Form</a:t>
            </a:r>
            <a:endParaRPr lang="en-US" sz="32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433906"/>
              </p:ext>
            </p:extLst>
          </p:nvPr>
        </p:nvGraphicFramePr>
        <p:xfrm>
          <a:off x="-2" y="609599"/>
          <a:ext cx="9144003" cy="6248407"/>
        </p:xfrm>
        <a:graphic>
          <a:graphicData uri="http://schemas.openxmlformats.org/drawingml/2006/table">
            <a:tbl>
              <a:tblPr/>
              <a:tblGrid>
                <a:gridCol w="1223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8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9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07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0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64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64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885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486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58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9038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9525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639381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en-US" sz="13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 YEAR </a:t>
                      </a:r>
                      <a:r>
                        <a:rPr lang="en-US" sz="13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2017-2018 TAX-LEVY </a:t>
                      </a:r>
                      <a:r>
                        <a:rPr lang="en-US" sz="13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TRANSFER FORM</a:t>
                      </a: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912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DATE: 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_______________________________________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04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FROM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</a:t>
                      </a: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69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Department Name: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_____________________________________________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Department Name: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_____________________________________________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0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Department Number: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_____________________________________________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Department Number: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_____________________________________________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054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0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OTPS Account Code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Amount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OTPS Account Code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Amount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0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80120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_____________________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Supplies &amp; Materials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80120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_____________________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Supplies &amp; Materials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8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80121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_____________________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80121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_____________________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8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80122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_____________________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Misc. Contractual Services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80122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_____________________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Misc. Contractual Services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8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80123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_____________________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Equipment Acquisitions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80123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_____________________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Equipment Acquisitions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8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80124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_____________________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Fringe Benefits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80124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_____________________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Fringe Benefits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054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87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_____________________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_____________________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8054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8054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80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Explanation: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___________________________________________________________________________________________________________________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387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___________________________________________________________________________________________________________________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387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___________________________________________________________________________________________________________________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8054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8054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805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Authorized Signature: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_________________________________________________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Date: __________________________________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8054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20022">
                <a:tc gridSpan="10"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NOTE:  After completion of this form, please email it to the Budget Office at BudgetOffice@mec.cuny.edu.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8054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12" marR="6812" marT="6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1655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15400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sz="1800" b="1" dirty="0" smtClean="0"/>
              <a:t>Before </a:t>
            </a:r>
            <a:r>
              <a:rPr lang="en-US" sz="1800" b="1" dirty="0"/>
              <a:t>you begin your request to purchase as a </a:t>
            </a:r>
            <a:r>
              <a:rPr lang="en-US" sz="1800" b="1" dirty="0" smtClean="0"/>
              <a:t>Requestor</a:t>
            </a:r>
            <a:r>
              <a:rPr lang="en-US" sz="1800" b="1" dirty="0"/>
              <a:t>, please follow the steps provided below: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r>
              <a:rPr lang="en-US" sz="1800" dirty="0" smtClean="0"/>
              <a:t>Know your </a:t>
            </a:r>
            <a:r>
              <a:rPr lang="en-US" sz="1800" dirty="0"/>
              <a:t>CUNYFIRST Department </a:t>
            </a:r>
            <a:r>
              <a:rPr lang="en-US" sz="1800" dirty="0" smtClean="0"/>
              <a:t>number.</a:t>
            </a:r>
          </a:p>
          <a:p>
            <a:r>
              <a:rPr lang="en-US" sz="1800" dirty="0"/>
              <a:t>Verify your balance by Checking Budget </a:t>
            </a:r>
            <a:r>
              <a:rPr lang="en-US" sz="1800" dirty="0" smtClean="0"/>
              <a:t>balances. </a:t>
            </a:r>
            <a:endParaRPr lang="en-US" sz="1800" dirty="0"/>
          </a:p>
          <a:p>
            <a:r>
              <a:rPr lang="en-US" sz="1800" dirty="0"/>
              <a:t>If </a:t>
            </a:r>
            <a:r>
              <a:rPr lang="en-US" sz="1800" dirty="0" smtClean="0"/>
              <a:t>the balance </a:t>
            </a:r>
            <a:r>
              <a:rPr lang="en-US" sz="1800" dirty="0"/>
              <a:t>is insufficient or negative, please complete the CUNYFIRST OTPS Budget Transfer Form provided. Your request will not </a:t>
            </a:r>
            <a:r>
              <a:rPr lang="en-US" sz="1800" dirty="0" smtClean="0"/>
              <a:t>be processed </a:t>
            </a:r>
            <a:r>
              <a:rPr lang="en-US" sz="1800" dirty="0"/>
              <a:t>unless there is </a:t>
            </a:r>
            <a:r>
              <a:rPr lang="en-US" sz="1800" dirty="0" smtClean="0"/>
              <a:t>sufficient budget </a:t>
            </a:r>
            <a:r>
              <a:rPr lang="en-US" sz="1800" dirty="0"/>
              <a:t>in the proper account.   </a:t>
            </a: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>
              <a:buFont typeface="+mj-lt"/>
              <a:buAutoNum type="arabicParenR"/>
            </a:pPr>
            <a:r>
              <a:rPr lang="en-US" sz="1800" dirty="0" smtClean="0"/>
              <a:t>Complete </a:t>
            </a:r>
            <a:r>
              <a:rPr lang="en-US" sz="1800" dirty="0"/>
              <a:t>the </a:t>
            </a:r>
            <a:r>
              <a:rPr lang="en-US" sz="1800" dirty="0" smtClean="0"/>
              <a:t>Budget Transfer form </a:t>
            </a:r>
            <a:r>
              <a:rPr lang="en-US" sz="1800" dirty="0"/>
              <a:t>properly using your Department </a:t>
            </a:r>
            <a:r>
              <a:rPr lang="en-US" sz="1800" dirty="0" smtClean="0"/>
              <a:t>Name &amp; Code as well as the Account </a:t>
            </a:r>
            <a:r>
              <a:rPr lang="en-US" sz="1800" dirty="0"/>
              <a:t>Name &amp; </a:t>
            </a:r>
            <a:r>
              <a:rPr lang="en-US" sz="1800" dirty="0" smtClean="0"/>
              <a:t>Code.</a:t>
            </a:r>
          </a:p>
          <a:p>
            <a:pPr>
              <a:buFont typeface="+mj-lt"/>
              <a:buAutoNum type="arabicParenR"/>
            </a:pPr>
            <a:r>
              <a:rPr lang="en-US" sz="1800" dirty="0" smtClean="0"/>
              <a:t>Determine </a:t>
            </a:r>
            <a:r>
              <a:rPr lang="en-US" sz="1800" dirty="0"/>
              <a:t>the amount to transfer </a:t>
            </a:r>
            <a:r>
              <a:rPr lang="en-US" sz="1800" dirty="0" smtClean="0"/>
              <a:t>based on your current needs and any anticipated needs for the balance of the year.</a:t>
            </a:r>
          </a:p>
          <a:p>
            <a:pPr>
              <a:buFont typeface="+mj-lt"/>
              <a:buAutoNum type="arabicParenR"/>
            </a:pPr>
            <a:r>
              <a:rPr lang="en-US" sz="1800" dirty="0" smtClean="0"/>
              <a:t>Make sure the transfer amount (From &amp; To) is balanced as it must equal zero.</a:t>
            </a:r>
            <a:endParaRPr lang="en-US" sz="1800" dirty="0"/>
          </a:p>
          <a:p>
            <a:pPr>
              <a:buFont typeface="+mj-lt"/>
              <a:buAutoNum type="arabicParenR"/>
            </a:pPr>
            <a:r>
              <a:rPr lang="en-US" sz="1800" dirty="0" smtClean="0"/>
              <a:t>Email the completed form </a:t>
            </a:r>
            <a:r>
              <a:rPr lang="en-US" sz="1800" dirty="0"/>
              <a:t>to: </a:t>
            </a:r>
            <a:r>
              <a:rPr lang="en-US" sz="1800" u="sng" dirty="0" smtClean="0">
                <a:hlinkClick r:id="rId3"/>
              </a:rPr>
              <a:t>BudgetOffice@mec.cuny.edu</a:t>
            </a:r>
            <a:r>
              <a:rPr lang="en-US" sz="1800" dirty="0"/>
              <a:t>         </a:t>
            </a:r>
          </a:p>
          <a:p>
            <a:pPr>
              <a:buFont typeface="+mj-lt"/>
              <a:buAutoNum type="arabicParenR"/>
            </a:pPr>
            <a:r>
              <a:rPr lang="en-US" sz="1800" dirty="0" smtClean="0"/>
              <a:t>Once </a:t>
            </a:r>
            <a:r>
              <a:rPr lang="en-US" sz="1800" dirty="0"/>
              <a:t>the budget transfer is made, you will be notified.      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AEF1-4035-46D9-A77A-43C823A636AD}" type="slidenum">
              <a:rPr lang="en-US" smtClean="0"/>
              <a:t>2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92162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STEPS TO COMPLETE BEFORE PURCHASE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22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AEF1-4035-46D9-A77A-43C823A636AD}" type="slidenum">
              <a:rPr lang="en-US" smtClean="0"/>
              <a:t>3</a:t>
            </a:fld>
            <a:endParaRPr lang="en-US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4281" y="970694"/>
            <a:ext cx="9144000" cy="629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Click “Financials Supply Chain”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28600"/>
            <a:ext cx="9144000" cy="6857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>
                <a:solidFill>
                  <a:schemeClr val="bg1"/>
                </a:solidFill>
              </a:rPr>
              <a:t>Checking Budget Balances – Query Viewer 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67" y="1524000"/>
            <a:ext cx="85344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Arrow Connector 9"/>
          <p:cNvCxnSpPr/>
          <p:nvPr/>
        </p:nvCxnSpPr>
        <p:spPr>
          <a:xfrm flipH="1">
            <a:off x="1371600" y="1507733"/>
            <a:ext cx="2895600" cy="230226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2252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0"/>
            <a:ext cx="9144000" cy="685799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Checking Budget Balances – Query Viewer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19200"/>
            <a:ext cx="8077200" cy="4800600"/>
          </a:xfrm>
        </p:spPr>
        <p:txBody>
          <a:bodyPr/>
          <a:lstStyle/>
          <a:p>
            <a:pPr algn="l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To view the available budget balance for each account code for your </a:t>
            </a:r>
          </a:p>
          <a:p>
            <a:pPr algn="l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department, you must take the following steps: </a:t>
            </a:r>
          </a:p>
          <a:p>
            <a:pPr algn="l"/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1. Click on ‘Reporting Tools’ </a:t>
            </a:r>
          </a:p>
          <a:p>
            <a:pPr algn="l"/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2. Click on ‘Query’ </a:t>
            </a:r>
          </a:p>
          <a:p>
            <a:pPr algn="l"/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3. Click on ‘Query Viewer’ 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057400"/>
            <a:ext cx="28194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3352800" y="3581400"/>
            <a:ext cx="1828800" cy="10058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AEF1-4035-46D9-A77A-43C823A636A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487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490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4. Type in the Query Name below: </a:t>
            </a:r>
          </a:p>
          <a:p>
            <a:pPr marL="0" indent="0" algn="ctr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CU_BUDGET_OVR_EXP_DEPT_SR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5. Click ‘Search’ </a:t>
            </a:r>
          </a:p>
          <a:p>
            <a:pPr marL="0" indent="0">
              <a:buNone/>
            </a:pP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AEF1-4035-46D9-A77A-43C823A636AD}" type="slidenum">
              <a:rPr lang="en-US" smtClean="0"/>
              <a:t>5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715962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Checking Budget Balances – Query Viewer 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277" y="2438400"/>
            <a:ext cx="7791450" cy="4262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8" name="Straight Arrow Connector 17"/>
          <p:cNvCxnSpPr/>
          <p:nvPr/>
        </p:nvCxnSpPr>
        <p:spPr>
          <a:xfrm>
            <a:off x="304800" y="3367882"/>
            <a:ext cx="228600" cy="5945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25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AEF1-4035-46D9-A77A-43C823A636AD}" type="slidenum">
              <a:rPr lang="en-US" smtClean="0"/>
              <a:t>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8796"/>
            <a:ext cx="9144000" cy="5101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715962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Checking Budget Balances – Query Viewer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1209464"/>
            <a:ext cx="899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 “Add to Favorite” to save the step of typing the query name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324600" y="1436768"/>
            <a:ext cx="1600200" cy="10058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6537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AEF1-4035-46D9-A77A-43C823A636AD}" type="slidenum">
              <a:rPr lang="en-US" smtClean="0"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33881" y="1065760"/>
            <a:ext cx="82529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6. Click on the blue underlined link or export the file into 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HTML for filtering. 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82" y="1752600"/>
            <a:ext cx="8271752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H="1">
            <a:off x="5943600" y="2590800"/>
            <a:ext cx="533400" cy="2514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715962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Checking Budget Balances – Query Viewer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564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7. For Budget Period, type in the four-digit fiscal year (ex. 2016)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8. For Unit, Type in </a:t>
            </a:r>
            <a:r>
              <a:rPr lang="en-US" sz="2000" b="1" dirty="0" smtClean="0">
                <a:solidFill>
                  <a:srgbClr val="FF0000"/>
                </a:solidFill>
              </a:rPr>
              <a:t>MEC01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9. For “</a:t>
            </a:r>
            <a:r>
              <a:rPr lang="en-US" sz="2000" b="1" dirty="0" err="1" smtClean="0">
                <a:solidFill>
                  <a:schemeClr val="accent1">
                    <a:lumMod val="75000"/>
                  </a:schemeClr>
                </a:solidFill>
              </a:rPr>
              <a:t>Dept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”, type in your 5-digit CUNYFIRST Department Code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10. Click View Results 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AEF1-4035-46D9-A77A-43C823A636AD}" type="slidenum">
              <a:rPr lang="en-US" smtClean="0"/>
              <a:t>8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92162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Checking Budget Balances – Query Viewer 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" y="2814757"/>
            <a:ext cx="7086600" cy="2654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752600" y="3581400"/>
            <a:ext cx="914400" cy="2769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MEC01</a:t>
            </a:r>
            <a:endParaRPr lang="en-US" sz="1200" dirty="0"/>
          </a:p>
        </p:txBody>
      </p:sp>
      <p:sp>
        <p:nvSpPr>
          <p:cNvPr id="2" name="TextBox 1"/>
          <p:cNvSpPr txBox="1"/>
          <p:nvPr/>
        </p:nvSpPr>
        <p:spPr>
          <a:xfrm>
            <a:off x="1752600" y="3273623"/>
            <a:ext cx="914400" cy="307777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/>
              <a:t>2016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1752600" y="3837801"/>
            <a:ext cx="914400" cy="2769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12345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0045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9144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Download results in Excel Spreadsheet if needed.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AEF1-4035-46D9-A77A-43C823A636AD}" type="slidenum">
              <a:rPr lang="en-US" smtClean="0"/>
              <a:t>9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15962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Checking Budget Balances – Query Viewer </a:t>
            </a:r>
            <a:endParaRPr lang="en-US" sz="3200" b="1" dirty="0">
              <a:solidFill>
                <a:schemeClr val="bg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828800" y="1600200"/>
            <a:ext cx="1524000" cy="1219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833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EB5A3510D6F041BEAC71CDCA53CD52" ma:contentTypeVersion="1" ma:contentTypeDescription="Create a new document." ma:contentTypeScope="" ma:versionID="e763bfe4e1b2fc756915792c63d4f55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AADE7BA-706A-46A3-888D-21444C2722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5BAA1B-30F1-456A-A12C-BA6E78903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A1CCF5-E224-40D4-BAFC-ECAD6D6B466D}">
  <ds:schemaRefs>
    <ds:schemaRef ds:uri="http://schemas.microsoft.com/sharepoint/v3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533</Words>
  <Application>Microsoft Office PowerPoint</Application>
  <PresentationFormat>On-screen Show (4:3)</PresentationFormat>
  <Paragraphs>148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CUNYFIRST OTPS BUDGET ACCOUNT CATEGORIES</vt:lpstr>
      <vt:lpstr>STEPS TO COMPLETE BEFORE PURCHASE</vt:lpstr>
      <vt:lpstr>PowerPoint Presentation</vt:lpstr>
      <vt:lpstr>Checking Budget Balances – Query Viewer </vt:lpstr>
      <vt:lpstr>Checking Budget Balances – Query Viewer </vt:lpstr>
      <vt:lpstr>Checking Budget Balances – Query Viewer </vt:lpstr>
      <vt:lpstr>Checking Budget Balances – Query Viewer </vt:lpstr>
      <vt:lpstr>Checking Budget Balances – Query Viewer </vt:lpstr>
      <vt:lpstr>Checking Budget Balances – Query Viewer </vt:lpstr>
      <vt:lpstr>Checking Budget Balances – Query Viewer </vt:lpstr>
      <vt:lpstr>PowerPoint Presentation</vt:lpstr>
    </vt:vector>
  </TitlesOfParts>
  <Company>CUNY Graduate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Checking Budget Balances – Query Viewer</dc:title>
  <dc:creator>Liu, Emily</dc:creator>
  <cp:lastModifiedBy>George Softleigh</cp:lastModifiedBy>
  <cp:revision>41</cp:revision>
  <cp:lastPrinted>2013-07-29T19:52:04Z</cp:lastPrinted>
  <dcterms:created xsi:type="dcterms:W3CDTF">2013-07-25T13:04:28Z</dcterms:created>
  <dcterms:modified xsi:type="dcterms:W3CDTF">2017-11-28T21:55:25Z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0x01010076EB5A3510D6F041BEAC71CDCA53CD52</vt:lpwstr>
  </property>
</Properties>
</file>