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1" r:id="rId5"/>
    <p:sldId id="260" r:id="rId6"/>
    <p:sldId id="264" r:id="rId7"/>
    <p:sldId id="256" r:id="rId8"/>
    <p:sldId id="257" r:id="rId9"/>
    <p:sldId id="265" r:id="rId10"/>
    <p:sldId id="266" r:id="rId11"/>
    <p:sldId id="258" r:id="rId12"/>
    <p:sldId id="263" r:id="rId13"/>
    <p:sldId id="259" r:id="rId14"/>
    <p:sldId id="267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105" d="100"/>
          <a:sy n="105" d="100"/>
        </p:scale>
        <p:origin x="11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45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fld id="{4FBA6C00-765A-4C43-B25B-1D294B67B3D9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4" tIns="46747" rIns="93494" bIns="467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4" tIns="46747" rIns="93494" bIns="467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fld id="{26A936D7-E613-45F4-8AAC-3AB2CAE8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8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936D7-E613-45F4-8AAC-3AB2CAE84E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70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936D7-E613-45F4-8AAC-3AB2CAE84E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2A-4BA8-4DEC-864E-F13D6C2D307E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6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EB2-0246-42AE-BE81-1DA7C730329A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4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38D7-8EC3-44A9-8D8A-069A427DDDD9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6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DA7D-2911-419B-B6D1-333FEEF73255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2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BA11-3868-4F1A-B6F5-0D943F1434AE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0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57FB-445C-4AC7-BA32-8D0051F0F030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F7FF-6C80-4923-8548-9634B04AE1CA}" type="datetime1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1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4607-4D04-4355-942B-7812AC22FF2C}" type="datetime1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7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387F-D134-4D5D-B5A8-FA0F4EF30EB4}" type="datetime1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1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30B6-3B87-4039-9D73-594B117D99AA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B362-92D1-4A6A-BF83-1447238D5436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FC6B-AF85-44ED-BD67-5C68A8F99593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AEF1-4035-46D9-A77A-43C823A6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udget@gc.cuny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900" b="1" dirty="0"/>
              <a:t>CUNYFIRST requires all OTPS </a:t>
            </a:r>
            <a:r>
              <a:rPr lang="en-US" sz="1900" b="1" dirty="0" smtClean="0"/>
              <a:t>transactions </a:t>
            </a:r>
            <a:r>
              <a:rPr lang="en-US" sz="1900" b="1" dirty="0"/>
              <a:t>to </a:t>
            </a:r>
            <a:r>
              <a:rPr lang="en-US" sz="1900" b="1" dirty="0" smtClean="0"/>
              <a:t>be budgeted </a:t>
            </a:r>
            <a:r>
              <a:rPr lang="en-US" sz="1900" b="1" dirty="0"/>
              <a:t>in </a:t>
            </a:r>
            <a:r>
              <a:rPr lang="en-US" sz="1900" b="1" dirty="0" smtClean="0"/>
              <a:t>one of the 6 corresponding categories</a:t>
            </a:r>
            <a:r>
              <a:rPr lang="en-US" sz="1900" b="1" dirty="0"/>
              <a:t>. </a:t>
            </a:r>
            <a:endParaRPr lang="en-US" sz="1900" b="1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The categories are </a:t>
            </a:r>
            <a:r>
              <a:rPr lang="en-US" sz="1900" dirty="0"/>
              <a:t>as follows</a:t>
            </a:r>
            <a:r>
              <a:rPr lang="en-US" sz="1900" dirty="0" smtClean="0"/>
              <a:t>:</a:t>
            </a:r>
            <a:endParaRPr lang="en-US" sz="1900" dirty="0"/>
          </a:p>
          <a:p>
            <a:pPr marL="339725" lvl="0" indent="-339725">
              <a:buFont typeface="+mj-lt"/>
              <a:buAutoNum type="arabicParenR"/>
            </a:pPr>
            <a:r>
              <a:rPr lang="en-US" sz="1900" dirty="0" smtClean="0"/>
              <a:t>80120  Supplies </a:t>
            </a:r>
            <a:r>
              <a:rPr lang="en-US" sz="1900" dirty="0"/>
              <a:t>&amp; Materials</a:t>
            </a:r>
          </a:p>
          <a:p>
            <a:pPr lvl="0">
              <a:buFont typeface="+mj-lt"/>
              <a:buAutoNum type="arabicParenR"/>
            </a:pPr>
            <a:r>
              <a:rPr lang="en-US" sz="1900" dirty="0" smtClean="0"/>
              <a:t>80121  Travel </a:t>
            </a:r>
            <a:endParaRPr lang="en-US" sz="1900" dirty="0"/>
          </a:p>
          <a:p>
            <a:pPr lvl="0">
              <a:buFont typeface="+mj-lt"/>
              <a:buAutoNum type="arabicParenR"/>
            </a:pPr>
            <a:r>
              <a:rPr lang="en-US" sz="1900" dirty="0" smtClean="0"/>
              <a:t>80122  Contractual </a:t>
            </a:r>
            <a:r>
              <a:rPr lang="en-US" sz="1900" dirty="0"/>
              <a:t>Services</a:t>
            </a:r>
          </a:p>
          <a:p>
            <a:pPr lvl="0">
              <a:buFont typeface="+mj-lt"/>
              <a:buAutoNum type="arabicParenR"/>
            </a:pPr>
            <a:r>
              <a:rPr lang="en-US" sz="1900" dirty="0" smtClean="0"/>
              <a:t>80123  Equipment </a:t>
            </a:r>
            <a:r>
              <a:rPr lang="en-US" sz="1900" dirty="0"/>
              <a:t>Acquisition </a:t>
            </a:r>
          </a:p>
          <a:p>
            <a:pPr lvl="0">
              <a:buFont typeface="+mj-lt"/>
              <a:buAutoNum type="arabicParenR"/>
            </a:pPr>
            <a:r>
              <a:rPr lang="en-US" sz="1900" dirty="0" smtClean="0"/>
              <a:t>80124  Fringe </a:t>
            </a:r>
            <a:r>
              <a:rPr lang="en-US" sz="1900" dirty="0"/>
              <a:t>Benefits </a:t>
            </a:r>
            <a:r>
              <a:rPr lang="en-US" sz="1900" dirty="0" smtClean="0"/>
              <a:t>(i.e. Honorariums, Merit Award)</a:t>
            </a:r>
            <a:endParaRPr lang="en-US" sz="1900" dirty="0"/>
          </a:p>
          <a:p>
            <a:pPr lvl="0">
              <a:buFont typeface="+mj-lt"/>
              <a:buAutoNum type="arabicParenR"/>
            </a:pPr>
            <a:r>
              <a:rPr lang="en-US" sz="1900" dirty="0" smtClean="0"/>
              <a:t>80125  Indirect Costs</a:t>
            </a:r>
          </a:p>
          <a:p>
            <a:pPr marL="0" lv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dirty="0"/>
              <a:t>Your </a:t>
            </a:r>
            <a:r>
              <a:rPr lang="en-US" sz="1900" dirty="0" smtClean="0"/>
              <a:t>purchase transaction </a:t>
            </a:r>
            <a:r>
              <a:rPr lang="en-US" sz="1900" dirty="0"/>
              <a:t>will not be processed, unless there is </a:t>
            </a:r>
            <a:r>
              <a:rPr lang="en-US" sz="1900" dirty="0" smtClean="0"/>
              <a:t>sufficient </a:t>
            </a:r>
            <a:r>
              <a:rPr lang="en-US" sz="1900" dirty="0"/>
              <a:t>budget allocation in </a:t>
            </a:r>
            <a:r>
              <a:rPr lang="en-US" sz="1900" dirty="0" smtClean="0"/>
              <a:t>the corresponding category. </a:t>
            </a:r>
            <a:endParaRPr lang="en-US" sz="1900" dirty="0"/>
          </a:p>
          <a:p>
            <a:pPr marL="0" indent="0">
              <a:buNone/>
            </a:pPr>
            <a:r>
              <a:rPr lang="en-US" sz="1900" b="1" dirty="0"/>
              <a:t>CUNYFIRST does not have pool budgeting.</a:t>
            </a:r>
            <a:r>
              <a:rPr lang="en-US" sz="1900" dirty="0"/>
              <a:t>  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pPr marL="0" lvl="0" indent="0">
              <a:buNone/>
            </a:pPr>
            <a:endParaRPr lang="en-US" sz="1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CUNYFIRST OTPS BUDGET ACCOUNT CATEGORIES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1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886200"/>
            <a:ext cx="81153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590800"/>
            <a:ext cx="8115300" cy="125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143000"/>
            <a:ext cx="8801100" cy="4150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Refer to the </a:t>
            </a:r>
            <a:r>
              <a:rPr lang="en-US" sz="2000" b="1" dirty="0" smtClean="0">
                <a:solidFill>
                  <a:srgbClr val="FF0000"/>
                </a:solidFill>
              </a:rPr>
              <a:t>Allocated Budget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column to assess how much has been budgeted to each account code and refer to the Available Budget column to review your available budget balance in each account code. This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available budget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for OTPS is determined by adding this OTPS Account Codes 80120-80125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Checking Budget Balances – Query Viewer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169596" y="4191000"/>
            <a:ext cx="9358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191000" y="3733800"/>
            <a:ext cx="914400" cy="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91000" y="3733800"/>
            <a:ext cx="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105400" y="3733802"/>
            <a:ext cx="0" cy="4571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070350" y="3733802"/>
            <a:ext cx="22475" cy="53339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24018" y="3733800"/>
            <a:ext cx="22475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46493" y="3700408"/>
            <a:ext cx="84633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46493" y="4267200"/>
            <a:ext cx="84633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04" name="TextBox 4103"/>
          <p:cNvSpPr txBox="1"/>
          <p:nvPr/>
        </p:nvSpPr>
        <p:spPr>
          <a:xfrm>
            <a:off x="533638" y="5486400"/>
            <a:ext cx="8036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There maybe PS Regular, PS Temp &amp; Adjunct </a:t>
            </a:r>
            <a:r>
              <a:rPr lang="en-US" smtClean="0"/>
              <a:t>Rows that appear </a:t>
            </a:r>
            <a:r>
              <a:rPr lang="en-US" dirty="0" smtClean="0"/>
              <a:t>with this query. Please delete these rows to determine your OTPS balance.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 addition, if there are any other accounts that appear other than 80120-80125 in the </a:t>
            </a:r>
            <a:r>
              <a:rPr lang="en-US" dirty="0" smtClean="0">
                <a:solidFill>
                  <a:srgbClr val="0070C0"/>
                </a:solidFill>
              </a:rPr>
              <a:t>Account Column</a:t>
            </a:r>
            <a:r>
              <a:rPr lang="en-US" dirty="0" smtClean="0"/>
              <a:t>, delete them as well.</a:t>
            </a:r>
            <a:endParaRPr lang="en-US" dirty="0"/>
          </a:p>
        </p:txBody>
      </p:sp>
      <p:cxnSp>
        <p:nvCxnSpPr>
          <p:cNvPr id="4117" name="Straight Arrow Connector 4116"/>
          <p:cNvCxnSpPr/>
          <p:nvPr/>
        </p:nvCxnSpPr>
        <p:spPr>
          <a:xfrm flipV="1">
            <a:off x="1981200" y="2819400"/>
            <a:ext cx="0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0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510"/>
            <a:ext cx="9144000" cy="6020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</a:rPr>
              <a:t>Budget Transfer Form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433906"/>
              </p:ext>
            </p:extLst>
          </p:nvPr>
        </p:nvGraphicFramePr>
        <p:xfrm>
          <a:off x="-2" y="609599"/>
          <a:ext cx="9144003" cy="6248407"/>
        </p:xfrm>
        <a:graphic>
          <a:graphicData uri="http://schemas.openxmlformats.org/drawingml/2006/table">
            <a:tbl>
              <a:tblPr/>
              <a:tblGrid>
                <a:gridCol w="1223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8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86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8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03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52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39381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 </a:t>
                      </a:r>
                      <a:r>
                        <a:rPr lang="en-US" sz="13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2017-2018 TAX-LEVY </a:t>
                      </a:r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TRANSFER FORM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DATE: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0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69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 Name: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 Name: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 Number: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 Number: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OTPS Account Code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OTPS Account Code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80120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 &amp; Materials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80120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 &amp; Materials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80121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80121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80122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Misc. Contractual Services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80122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Misc. Contractual Services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80123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Acquisitions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80123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Acquisitions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80124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Fringe Benefits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80124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Fringe Benefits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Explanation: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___________________________________________________________________________________________________________________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___________________________________________________________________________________________________________________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8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___________________________________________________________________________________________________________________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Signature: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Date: __________________________________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002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 After completion of this form, please email it to the Budget Office at BudgetOffice@mec.cuny.edu.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805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12" marR="6812" marT="68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65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800" b="1" dirty="0" smtClean="0"/>
              <a:t>Before </a:t>
            </a:r>
            <a:r>
              <a:rPr lang="en-US" sz="1800" b="1" dirty="0"/>
              <a:t>you begin your request to purchase as a </a:t>
            </a:r>
            <a:r>
              <a:rPr lang="en-US" sz="1800" b="1" dirty="0" smtClean="0"/>
              <a:t>Requestor</a:t>
            </a:r>
            <a:r>
              <a:rPr lang="en-US" sz="1800" b="1" dirty="0"/>
              <a:t>, please follow the steps provided below: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dirty="0" smtClean="0"/>
              <a:t>Know your </a:t>
            </a:r>
            <a:r>
              <a:rPr lang="en-US" sz="1800" dirty="0"/>
              <a:t>CUNYFIRST Department </a:t>
            </a:r>
            <a:r>
              <a:rPr lang="en-US" sz="1800" dirty="0" smtClean="0"/>
              <a:t>number.</a:t>
            </a:r>
          </a:p>
          <a:p>
            <a:r>
              <a:rPr lang="en-US" sz="1800" dirty="0"/>
              <a:t>Verify your balance by Checking Budget </a:t>
            </a:r>
            <a:r>
              <a:rPr lang="en-US" sz="1800" dirty="0" smtClean="0"/>
              <a:t>balances. </a:t>
            </a:r>
            <a:endParaRPr lang="en-US" sz="1800" dirty="0"/>
          </a:p>
          <a:p>
            <a:r>
              <a:rPr lang="en-US" sz="1800" dirty="0"/>
              <a:t>If </a:t>
            </a:r>
            <a:r>
              <a:rPr lang="en-US" sz="1800" dirty="0" smtClean="0"/>
              <a:t>the balance </a:t>
            </a:r>
            <a:r>
              <a:rPr lang="en-US" sz="1800" dirty="0"/>
              <a:t>is insufficient or negative, please complete the CUNYFIRST OTPS Budget Transfer Form provided. Your request will not </a:t>
            </a:r>
            <a:r>
              <a:rPr lang="en-US" sz="1800" dirty="0" smtClean="0"/>
              <a:t>be processed </a:t>
            </a:r>
            <a:r>
              <a:rPr lang="en-US" sz="1800" dirty="0"/>
              <a:t>unless there is </a:t>
            </a:r>
            <a:r>
              <a:rPr lang="en-US" sz="1800" dirty="0" smtClean="0"/>
              <a:t>sufficient budget </a:t>
            </a:r>
            <a:r>
              <a:rPr lang="en-US" sz="1800" dirty="0"/>
              <a:t>in the proper account.   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>
              <a:buFont typeface="+mj-lt"/>
              <a:buAutoNum type="arabicParenR"/>
            </a:pPr>
            <a:r>
              <a:rPr lang="en-US" sz="1800" dirty="0" smtClean="0"/>
              <a:t>Complete </a:t>
            </a:r>
            <a:r>
              <a:rPr lang="en-US" sz="1800" dirty="0"/>
              <a:t>the </a:t>
            </a:r>
            <a:r>
              <a:rPr lang="en-US" sz="1800" dirty="0" smtClean="0"/>
              <a:t>Budget Transfer form </a:t>
            </a:r>
            <a:r>
              <a:rPr lang="en-US" sz="1800" dirty="0"/>
              <a:t>properly using your Department </a:t>
            </a:r>
            <a:r>
              <a:rPr lang="en-US" sz="1800" dirty="0" smtClean="0"/>
              <a:t>Name &amp; Code as well as the Account </a:t>
            </a:r>
            <a:r>
              <a:rPr lang="en-US" sz="1800" dirty="0"/>
              <a:t>Name &amp; </a:t>
            </a:r>
            <a:r>
              <a:rPr lang="en-US" sz="1800" dirty="0" smtClean="0"/>
              <a:t>Code.</a:t>
            </a:r>
          </a:p>
          <a:p>
            <a:pPr>
              <a:buFont typeface="+mj-lt"/>
              <a:buAutoNum type="arabicParenR"/>
            </a:pPr>
            <a:r>
              <a:rPr lang="en-US" sz="1800" dirty="0" smtClean="0"/>
              <a:t>Determine </a:t>
            </a:r>
            <a:r>
              <a:rPr lang="en-US" sz="1800" dirty="0"/>
              <a:t>the amount to transfer </a:t>
            </a:r>
            <a:r>
              <a:rPr lang="en-US" sz="1800" dirty="0" smtClean="0"/>
              <a:t>based on your current needs and any anticipated needs for the balance of the year.</a:t>
            </a:r>
          </a:p>
          <a:p>
            <a:pPr>
              <a:buFont typeface="+mj-lt"/>
              <a:buAutoNum type="arabicParenR"/>
            </a:pPr>
            <a:r>
              <a:rPr lang="en-US" sz="1800" dirty="0" smtClean="0"/>
              <a:t>Make sure the transfer amount (From &amp; To) is balanced as it must equal zero.</a:t>
            </a:r>
            <a:endParaRPr lang="en-US" sz="1800" dirty="0"/>
          </a:p>
          <a:p>
            <a:pPr>
              <a:buFont typeface="+mj-lt"/>
              <a:buAutoNum type="arabicParenR"/>
            </a:pPr>
            <a:r>
              <a:rPr lang="en-US" sz="1800" dirty="0" smtClean="0"/>
              <a:t>Email the completed form </a:t>
            </a:r>
            <a:r>
              <a:rPr lang="en-US" sz="1800" dirty="0"/>
              <a:t>to: </a:t>
            </a:r>
            <a:r>
              <a:rPr lang="en-US" sz="1800" u="sng" dirty="0" smtClean="0">
                <a:hlinkClick r:id="rId3"/>
              </a:rPr>
              <a:t>BudgetOffice@mec.cuny.edu</a:t>
            </a:r>
            <a:r>
              <a:rPr lang="en-US" sz="1800" dirty="0"/>
              <a:t>         </a:t>
            </a:r>
          </a:p>
          <a:p>
            <a:pPr>
              <a:buFont typeface="+mj-lt"/>
              <a:buAutoNum type="arabicParenR"/>
            </a:pPr>
            <a:r>
              <a:rPr lang="en-US" sz="1800" dirty="0" smtClean="0"/>
              <a:t>Once </a:t>
            </a:r>
            <a:r>
              <a:rPr lang="en-US" sz="1800" dirty="0"/>
              <a:t>the budget transfer is made, you will be notified.      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STEPS TO COMPLETE BEFORE PURCHASE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3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4281" y="970694"/>
            <a:ext cx="9144000" cy="629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Click “Financials Supply Chain”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6857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chemeClr val="bg1"/>
                </a:solidFill>
              </a:rPr>
              <a:t>Checking Budget Balances – Query Viewer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7" y="1524000"/>
            <a:ext cx="8534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1371600" y="1507733"/>
            <a:ext cx="2895600" cy="23022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25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68579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Checking Budget Balances – Query Viewer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077200" cy="4800600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To view the available budget balance for each account code for your </a:t>
            </a:r>
          </a:p>
          <a:p>
            <a:pPr algn="l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department, you must take the following steps: </a:t>
            </a:r>
          </a:p>
          <a:p>
            <a:pPr algn="l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1. Click on ‘Reporting Tools’ </a:t>
            </a:r>
          </a:p>
          <a:p>
            <a:pPr algn="l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2. Click on ‘Query’ </a:t>
            </a:r>
          </a:p>
          <a:p>
            <a:pPr algn="l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3. Click on ‘Query Viewer’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57400"/>
            <a:ext cx="2819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352800" y="3581400"/>
            <a:ext cx="1828800" cy="10058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8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4. Type in the Query Name below: 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CU_BUDGET_OVR_EXP_DEPT_SR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5. Click ‘Search’ 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159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Checking Budget Balances – Query Viewer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77" y="2438400"/>
            <a:ext cx="7791450" cy="426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304800" y="3367882"/>
            <a:ext cx="228600" cy="5945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2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8796"/>
            <a:ext cx="9144000" cy="510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159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Checking Budget Balances – Query Viewer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09464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“Add to Favorite” to save the step of typing the query name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324600" y="1436768"/>
            <a:ext cx="1600200" cy="10058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3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3881" y="1065760"/>
            <a:ext cx="82529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6. Click on the blue underlined link or export the file into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 for filtering.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82" y="1752600"/>
            <a:ext cx="8271752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5943600" y="2590800"/>
            <a:ext cx="533400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159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Checking Budget Balances – Query Viewer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6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7. For Budget Period, type in the four-digit fiscal year (ex. 2016)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8. For Unit, Type in </a:t>
            </a:r>
            <a:r>
              <a:rPr lang="en-US" sz="2000" b="1" dirty="0" smtClean="0">
                <a:solidFill>
                  <a:srgbClr val="FF0000"/>
                </a:solidFill>
              </a:rPr>
              <a:t>MEC01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9. For “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Dept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”, type in your 5-digit CUNYFIRST Department Code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10. Click View Results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Checking Budget Balances – Query Viewer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2814757"/>
            <a:ext cx="7086600" cy="26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2600" y="3581400"/>
            <a:ext cx="914400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MEC01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3273623"/>
            <a:ext cx="914400" cy="30777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2016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3837801"/>
            <a:ext cx="914400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12345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04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Download results in Excel Spreadsheet if needed.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EF1-4035-46D9-A77A-43C823A636AD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Checking Budget Balances – Query Viewer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0" y="1600200"/>
            <a:ext cx="15240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83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B5A3510D6F041BEAC71CDCA53CD52" ma:contentTypeVersion="1" ma:contentTypeDescription="Create a new document." ma:contentTypeScope="" ma:versionID="e763bfe4e1b2fc756915792c63d4f55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ADE7BA-706A-46A3-888D-21444C2722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5BAA1B-30F1-456A-A12C-BA6E78903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A1CCF5-E224-40D4-BAFC-ECAD6D6B466D}">
  <ds:schemaRefs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533</Words>
  <Application>Microsoft Office PowerPoint</Application>
  <PresentationFormat>On-screen Show (4:3)</PresentationFormat>
  <Paragraphs>148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CUNYFIRST OTPS BUDGET ACCOUNT CATEGORIES</vt:lpstr>
      <vt:lpstr>STEPS TO COMPLETE BEFORE PURCHASE</vt:lpstr>
      <vt:lpstr>PowerPoint Presentation</vt:lpstr>
      <vt:lpstr>Checking Budget Balances – Query Viewer </vt:lpstr>
      <vt:lpstr>Checking Budget Balances – Query Viewer </vt:lpstr>
      <vt:lpstr>Checking Budget Balances – Query Viewer </vt:lpstr>
      <vt:lpstr>Checking Budget Balances – Query Viewer </vt:lpstr>
      <vt:lpstr>Checking Budget Balances – Query Viewer </vt:lpstr>
      <vt:lpstr>Checking Budget Balances – Query Viewer </vt:lpstr>
      <vt:lpstr>Checking Budget Balances – Query Viewer </vt:lpstr>
      <vt:lpstr>PowerPoint Presentation</vt:lpstr>
    </vt:vector>
  </TitlesOfParts>
  <Company>CUNY Graduate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Checking Budget Balances – Query Viewer</dc:title>
  <dc:creator>Liu, Emily</dc:creator>
  <cp:lastModifiedBy>George Softleigh</cp:lastModifiedBy>
  <cp:revision>41</cp:revision>
  <cp:lastPrinted>2013-07-29T19:52:04Z</cp:lastPrinted>
  <dcterms:created xsi:type="dcterms:W3CDTF">2013-07-25T13:04:28Z</dcterms:created>
  <dcterms:modified xsi:type="dcterms:W3CDTF">2017-11-28T21:55:25Z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0x01010076EB5A3510D6F041BEAC71CDCA53CD52</vt:lpwstr>
  </property>
</Properties>
</file>